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Cousin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Cousine-bold.fntdata"/><Relationship Id="rId10" Type="http://schemas.openxmlformats.org/officeDocument/2006/relationships/slide" Target="slides/slide6.xml"/><Relationship Id="rId54" Type="http://schemas.openxmlformats.org/officeDocument/2006/relationships/font" Target="fonts/Cousine-regular.fntdata"/><Relationship Id="rId13" Type="http://schemas.openxmlformats.org/officeDocument/2006/relationships/slide" Target="slides/slide9.xml"/><Relationship Id="rId57" Type="http://schemas.openxmlformats.org/officeDocument/2006/relationships/font" Target="fonts/Cousine-boldItalic.fntdata"/><Relationship Id="rId12" Type="http://schemas.openxmlformats.org/officeDocument/2006/relationships/slide" Target="slides/slide8.xml"/><Relationship Id="rId56" Type="http://schemas.openxmlformats.org/officeDocument/2006/relationships/font" Target="fonts/Cousine-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9e0d3c6ca_1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9e0d3c6c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20f49010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20f4901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9e0d3c6ca_1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9e0d3c6ca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9e0d3c6ca_1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9e0d3c6ca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9e0d3c6ca_1_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9e0d3c6ca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9e0d3c6ca_1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9e0d3c6ca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9e0d3c6ca_1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9e0d3c6ca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20d1e59c9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20d1e59c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9e0d3c6ca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9e0d3c6c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9e0d3c6ca_1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9e0d3c6c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9e0d3c6ca_1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9e0d3c6ca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9e0d3c6ca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9e0d3c6c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9e8dd00c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9e8dd0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9e8dd00ca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9e8dd00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20d1e59c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0d1e5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9e0d3c6ca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9e0d3c6c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ab0b4978b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ab0b4978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20d1e59c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20d1e59c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20d1e59c9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20d1e59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9e8dd00ca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9e8dd00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9e0d3c6ca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e0d3c6c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9e8dd00c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9e8dd00c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9e8dd00ca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9e8dd00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9e8dd00ca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9e8dd00c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9e0d3c6ca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9e0d3c6c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aad2ed45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aad2ed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aad2ed45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aad2ed45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aad2ed450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aad2ed45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aad2ed450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aad2ed45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aad2ed45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aad2ed4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9e0d3c6ca_1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9e0d3c6c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9e0d3c6ca_1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9e0d3c6c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20a0d984c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20a0d98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20a0d984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20a0d98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20a0d984c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20a0d98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20a0d984c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20a0d984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20a0d984c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20a0d984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9e0d3c6ca_1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9e0d3c6ca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20f490109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20f4901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9e0d3c6ca_1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9e0d3c6c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9e0d3c6ca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9e0d3c6c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9e0d3c6ca_1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9e0d3c6c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9e0d3c6ca_1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9e0d3c6c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9e0d3c6ca_1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9e0d3c6ca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3" name="Google Shape;13;p2"/>
          <p:cNvSpPr/>
          <p:nvPr/>
        </p:nvSpPr>
        <p:spPr>
          <a:xfrm rot="5400000">
            <a:off x="4527177"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8" name="Shape 18"/>
        <p:cNvGrpSpPr/>
        <p:nvPr/>
      </p:nvGrpSpPr>
      <p:grpSpPr>
        <a:xfrm>
          <a:off x="0" y="0"/>
          <a:ext cx="0" cy="0"/>
          <a:chOff x="0" y="0"/>
          <a:chExt cx="0" cy="0"/>
        </a:xfrm>
      </p:grpSpPr>
      <p:sp>
        <p:nvSpPr>
          <p:cNvPr id="19" name="Google Shape;19;p3"/>
          <p:cNvSpPr/>
          <p:nvPr/>
        </p:nvSpPr>
        <p:spPr>
          <a:xfrm rot="5400000">
            <a:off x="4527177"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20" name="Google Shape;20;p3"/>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2" name="Google Shape;22;p3"/>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3" name="Google Shape;23;p3"/>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5" name="Google Shape;25;p3"/>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2400"/>
              <a:buNone/>
              <a:defRPr>
                <a:solidFill>
                  <a:srgbClr val="FFFFFF"/>
                </a:solidFill>
              </a:defRPr>
            </a:lvl4pPr>
            <a:lvl5pPr lvl="4" rtl="0" algn="r">
              <a:spcBef>
                <a:spcPts val="0"/>
              </a:spcBef>
              <a:spcAft>
                <a:spcPts val="0"/>
              </a:spcAft>
              <a:buClr>
                <a:srgbClr val="FFFFFF"/>
              </a:buClr>
              <a:buSzPts val="2400"/>
              <a:buNone/>
              <a:defRPr>
                <a:solidFill>
                  <a:srgbClr val="FFFFFF"/>
                </a:solidFill>
              </a:defRPr>
            </a:lvl5pPr>
            <a:lvl6pPr lvl="5" rtl="0" algn="r">
              <a:spcBef>
                <a:spcPts val="0"/>
              </a:spcBef>
              <a:spcAft>
                <a:spcPts val="0"/>
              </a:spcAft>
              <a:buClr>
                <a:srgbClr val="FFFFFF"/>
              </a:buClr>
              <a:buSzPts val="2400"/>
              <a:buNone/>
              <a:defRPr>
                <a:solidFill>
                  <a:srgbClr val="FFFFFF"/>
                </a:solidFill>
              </a:defRPr>
            </a:lvl6pPr>
            <a:lvl7pPr lvl="6" rtl="0" algn="r">
              <a:spcBef>
                <a:spcPts val="0"/>
              </a:spcBef>
              <a:spcAft>
                <a:spcPts val="0"/>
              </a:spcAft>
              <a:buClr>
                <a:srgbClr val="FFFFFF"/>
              </a:buClr>
              <a:buSzPts val="2400"/>
              <a:buNone/>
              <a:defRPr>
                <a:solidFill>
                  <a:srgbClr val="FFFFFF"/>
                </a:solidFill>
              </a:defRPr>
            </a:lvl7pPr>
            <a:lvl8pPr lvl="7" rtl="0" algn="r">
              <a:spcBef>
                <a:spcPts val="0"/>
              </a:spcBef>
              <a:spcAft>
                <a:spcPts val="0"/>
              </a:spcAft>
              <a:buClr>
                <a:srgbClr val="FFFFFF"/>
              </a:buClr>
              <a:buSzPts val="2400"/>
              <a:buNone/>
              <a:defRPr>
                <a:solidFill>
                  <a:srgbClr val="FFFFFF"/>
                </a:solidFill>
              </a:defRPr>
            </a:lvl8pPr>
            <a:lvl9pPr lvl="8" rtl="0" algn="r">
              <a:spcBef>
                <a:spcPts val="0"/>
              </a:spcBef>
              <a:spcAft>
                <a:spcPts val="0"/>
              </a:spcAft>
              <a:buClr>
                <a:srgbClr val="FFFFFF"/>
              </a:buClr>
              <a:buSzPts val="2400"/>
              <a:buNone/>
              <a:defRPr>
                <a:solidFill>
                  <a:srgbClr val="FFFFFF"/>
                </a:solidFill>
              </a:defRPr>
            </a:lvl9pPr>
          </a:lstStyle>
          <a:p/>
        </p:txBody>
      </p:sp>
      <p:sp>
        <p:nvSpPr>
          <p:cNvPr id="26" name="Google Shape;26;p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7" name="Shape 27"/>
        <p:cNvGrpSpPr/>
        <p:nvPr/>
      </p:nvGrpSpPr>
      <p:grpSpPr>
        <a:xfrm>
          <a:off x="0" y="0"/>
          <a:ext cx="0" cy="0"/>
          <a:chOff x="0" y="0"/>
          <a:chExt cx="0" cy="0"/>
        </a:xfrm>
      </p:grpSpPr>
      <p:sp>
        <p:nvSpPr>
          <p:cNvPr id="28" name="Google Shape;28;p4"/>
          <p:cNvSpPr txBox="1"/>
          <p:nvPr>
            <p:ph idx="1" type="body"/>
          </p:nvPr>
        </p:nvSpPr>
        <p:spPr>
          <a:xfrm>
            <a:off x="1413600" y="2466600"/>
            <a:ext cx="63168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a:endCxn id="30" idx="1"/>
            </p:cNvCxnSpPr>
            <p:nvPr/>
          </p:nvCxnSpPr>
          <p:spPr>
            <a:xfrm>
              <a:off x="3890221" y="1267893"/>
              <a:ext cx="211800" cy="212100"/>
            </a:xfrm>
            <a:prstGeom prst="straightConnector1">
              <a:avLst/>
            </a:prstGeom>
            <a:noFill/>
            <a:ln cap="flat" cmpd="sng" w="9525">
              <a:solidFill>
                <a:srgbClr val="FFFFFF"/>
              </a:solidFill>
              <a:prstDash val="dash"/>
              <a:round/>
              <a:headEnd len="med" w="med" type="none"/>
              <a:tailEnd len="med" w="med" type="none"/>
            </a:ln>
          </p:spPr>
        </p:cxnSp>
        <p:cxnSp>
          <p:nvCxnSpPr>
            <p:cNvPr id="33" name="Google Shape;33;p4"/>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4" name="Google Shape;34;p4"/>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6" name="Google Shape;36;p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37" name="Google Shape;37;p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8" name="Shape 38"/>
        <p:cNvGrpSpPr/>
        <p:nvPr/>
      </p:nvGrpSpPr>
      <p:grpSpPr>
        <a:xfrm>
          <a:off x="0" y="0"/>
          <a:ext cx="0" cy="0"/>
          <a:chOff x="0" y="0"/>
          <a:chExt cx="0" cy="0"/>
        </a:xfrm>
      </p:grpSpPr>
      <p:sp>
        <p:nvSpPr>
          <p:cNvPr id="39" name="Google Shape;39;p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5"/>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2" name="Shape 42"/>
        <p:cNvGrpSpPr/>
        <p:nvPr/>
      </p:nvGrpSpPr>
      <p:grpSpPr>
        <a:xfrm>
          <a:off x="0" y="0"/>
          <a:ext cx="0" cy="0"/>
          <a:chOff x="0" y="0"/>
          <a:chExt cx="0" cy="0"/>
        </a:xfrm>
      </p:grpSpPr>
      <p:sp>
        <p:nvSpPr>
          <p:cNvPr id="43" name="Google Shape;43;p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4" name="Google Shape;44;p6"/>
          <p:cNvSpPr txBox="1"/>
          <p:nvPr>
            <p:ph idx="1" type="body"/>
          </p:nvPr>
        </p:nvSpPr>
        <p:spPr>
          <a:xfrm>
            <a:off x="420778"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 name="Google Shape;45;p6"/>
          <p:cNvSpPr txBox="1"/>
          <p:nvPr>
            <p:ph idx="2" type="body"/>
          </p:nvPr>
        </p:nvSpPr>
        <p:spPr>
          <a:xfrm>
            <a:off x="4731381"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6" name="Google Shape;46;p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7" name="Shape 47"/>
        <p:cNvGrpSpPr/>
        <p:nvPr/>
      </p:nvGrpSpPr>
      <p:grpSpPr>
        <a:xfrm>
          <a:off x="0" y="0"/>
          <a:ext cx="0" cy="0"/>
          <a:chOff x="0" y="0"/>
          <a:chExt cx="0" cy="0"/>
        </a:xfrm>
      </p:grpSpPr>
      <p:sp>
        <p:nvSpPr>
          <p:cNvPr id="48" name="Google Shape;48;p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9" name="Google Shape;49;p7"/>
          <p:cNvSpPr txBox="1"/>
          <p:nvPr>
            <p:ph idx="1" type="body"/>
          </p:nvPr>
        </p:nvSpPr>
        <p:spPr>
          <a:xfrm>
            <a:off x="457200"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7"/>
          <p:cNvSpPr txBox="1"/>
          <p:nvPr>
            <p:ph idx="2" type="body"/>
          </p:nvPr>
        </p:nvSpPr>
        <p:spPr>
          <a:xfrm>
            <a:off x="3223964"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7"/>
          <p:cNvSpPr txBox="1"/>
          <p:nvPr>
            <p:ph idx="3" type="body"/>
          </p:nvPr>
        </p:nvSpPr>
        <p:spPr>
          <a:xfrm>
            <a:off x="5990727"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8" name="Google Shape;58;p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indent="-381000" lvl="1" marL="914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indent="-381000" lvl="2" marL="1371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indent="-381000" lvl="3" marL="1828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indent="-381000" lvl="4" marL="2286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indent="-381000" lvl="5" marL="27432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indent="-381000" lvl="6" marL="3200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indent="-381000" lvl="7" marL="3657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indent="-381000" lvl="8" marL="4114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gif"/><Relationship Id="rId5"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gif"/><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1.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www.github.es/thealberteito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gif"/><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1"/>
          <p:cNvSpPr txBox="1"/>
          <p:nvPr>
            <p:ph type="ctrTitle"/>
          </p:nvPr>
        </p:nvSpPr>
        <p:spPr>
          <a:xfrm>
            <a:off x="933800" y="2125825"/>
            <a:ext cx="7489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Propuesta de Metaheurística</a:t>
            </a:r>
            <a:endParaRPr sz="2900"/>
          </a:p>
          <a:p>
            <a:pPr indent="0" lvl="0" marL="0" rtl="0" algn="l">
              <a:spcBef>
                <a:spcPts val="0"/>
              </a:spcBef>
              <a:spcAft>
                <a:spcPts val="0"/>
              </a:spcAft>
              <a:buNone/>
            </a:pPr>
            <a:r>
              <a:rPr lang="en" sz="2900"/>
              <a:t>Problema de la Máxima Diversidad</a:t>
            </a:r>
            <a:endParaRPr sz="2900"/>
          </a:p>
        </p:txBody>
      </p:sp>
      <p:sp>
        <p:nvSpPr>
          <p:cNvPr id="66" name="Google Shape;66;p11"/>
          <p:cNvSpPr txBox="1"/>
          <p:nvPr/>
        </p:nvSpPr>
        <p:spPr>
          <a:xfrm>
            <a:off x="1750575" y="3554725"/>
            <a:ext cx="7339800" cy="8562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rPr lang="en" sz="1600">
                <a:latin typeface="Cousine"/>
                <a:ea typeface="Cousine"/>
                <a:cs typeface="Cousine"/>
                <a:sym typeface="Cousine"/>
              </a:rPr>
              <a:t>  </a:t>
            </a:r>
            <a:r>
              <a:rPr b="1" lang="en" sz="1600">
                <a:latin typeface="Cousine"/>
                <a:ea typeface="Cousine"/>
                <a:cs typeface="Cousine"/>
                <a:sym typeface="Cousine"/>
              </a:rPr>
              <a:t> Alberto Jesús Durán López</a:t>
            </a:r>
            <a:endParaRPr b="1" sz="1600">
              <a:latin typeface="Cousine"/>
              <a:ea typeface="Cousine"/>
              <a:cs typeface="Cousine"/>
              <a:sym typeface="Cousine"/>
            </a:endParaRPr>
          </a:p>
          <a:p>
            <a:pPr indent="0" lvl="0" marL="0" rtl="0" algn="l">
              <a:spcBef>
                <a:spcPts val="0"/>
              </a:spcBef>
              <a:spcAft>
                <a:spcPts val="0"/>
              </a:spcAft>
              <a:buNone/>
            </a:pPr>
            <a:r>
              <a:rPr b="1" lang="en" sz="1600">
                <a:latin typeface="Cousine"/>
                <a:ea typeface="Cousine"/>
                <a:cs typeface="Cousine"/>
                <a:sym typeface="Cousine"/>
              </a:rPr>
              <a:t>Doble grado en Ingeniería Informática y Matemáticas</a:t>
            </a:r>
            <a:endParaRPr b="1" sz="1600">
              <a:latin typeface="Cousine"/>
              <a:ea typeface="Cousine"/>
              <a:cs typeface="Cousine"/>
              <a:sym typeface="Cousi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557200" y="215200"/>
            <a:ext cx="70473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Superficies no orientables</a:t>
            </a:r>
            <a:endParaRPr b="1"/>
          </a:p>
        </p:txBody>
      </p:sp>
      <p:sp>
        <p:nvSpPr>
          <p:cNvPr id="136" name="Google Shape;136;p2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0"/>
          <p:cNvSpPr txBox="1"/>
          <p:nvPr>
            <p:ph idx="1" type="body"/>
          </p:nvPr>
        </p:nvSpPr>
        <p:spPr>
          <a:xfrm>
            <a:off x="4861425" y="312638"/>
            <a:ext cx="3382200" cy="7410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a:t>Botella de Klein</a:t>
            </a:r>
            <a:endParaRPr/>
          </a:p>
        </p:txBody>
      </p:sp>
      <p:pic>
        <p:nvPicPr>
          <p:cNvPr id="138" name="Google Shape;138;p20"/>
          <p:cNvPicPr preferRelativeResize="0"/>
          <p:nvPr/>
        </p:nvPicPr>
        <p:blipFill>
          <a:blip r:embed="rId3">
            <a:alphaModFix/>
          </a:blip>
          <a:stretch>
            <a:fillRect/>
          </a:stretch>
        </p:blipFill>
        <p:spPr>
          <a:xfrm>
            <a:off x="5021500" y="3271638"/>
            <a:ext cx="3501650" cy="830750"/>
          </a:xfrm>
          <a:prstGeom prst="rect">
            <a:avLst/>
          </a:prstGeom>
          <a:noFill/>
          <a:ln>
            <a:noFill/>
          </a:ln>
        </p:spPr>
      </p:pic>
      <p:pic>
        <p:nvPicPr>
          <p:cNvPr id="139" name="Google Shape;139;p20"/>
          <p:cNvPicPr preferRelativeResize="0"/>
          <p:nvPr/>
        </p:nvPicPr>
        <p:blipFill>
          <a:blip r:embed="rId4">
            <a:alphaModFix/>
          </a:blip>
          <a:stretch>
            <a:fillRect/>
          </a:stretch>
        </p:blipFill>
        <p:spPr>
          <a:xfrm>
            <a:off x="4944525" y="854825"/>
            <a:ext cx="3425625" cy="1877625"/>
          </a:xfrm>
          <a:prstGeom prst="rect">
            <a:avLst/>
          </a:prstGeom>
          <a:noFill/>
          <a:ln>
            <a:noFill/>
          </a:ln>
        </p:spPr>
      </p:pic>
      <p:sp>
        <p:nvSpPr>
          <p:cNvPr id="140" name="Google Shape;140;p20"/>
          <p:cNvSpPr txBox="1"/>
          <p:nvPr>
            <p:ph idx="1" type="body"/>
          </p:nvPr>
        </p:nvSpPr>
        <p:spPr>
          <a:xfrm>
            <a:off x="725013" y="2691888"/>
            <a:ext cx="3382200" cy="7410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a:t>Plano proyectivo</a:t>
            </a:r>
            <a:endParaRPr/>
          </a:p>
        </p:txBody>
      </p:sp>
      <p:sp>
        <p:nvSpPr>
          <p:cNvPr id="141" name="Google Shape;141;p20"/>
          <p:cNvSpPr txBox="1"/>
          <p:nvPr>
            <p:ph idx="1" type="body"/>
          </p:nvPr>
        </p:nvSpPr>
        <p:spPr>
          <a:xfrm>
            <a:off x="5231538" y="3968663"/>
            <a:ext cx="3382200" cy="7410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a:t>Cinta de Möbius</a:t>
            </a:r>
            <a:endParaRPr/>
          </a:p>
        </p:txBody>
      </p:sp>
      <p:pic>
        <p:nvPicPr>
          <p:cNvPr id="142" name="Google Shape;142;p20"/>
          <p:cNvPicPr preferRelativeResize="0"/>
          <p:nvPr/>
        </p:nvPicPr>
        <p:blipFill>
          <a:blip r:embed="rId5">
            <a:alphaModFix/>
          </a:blip>
          <a:stretch>
            <a:fillRect/>
          </a:stretch>
        </p:blipFill>
        <p:spPr>
          <a:xfrm>
            <a:off x="624850" y="797850"/>
            <a:ext cx="3582550" cy="1934600"/>
          </a:xfrm>
          <a:prstGeom prst="rect">
            <a:avLst/>
          </a:prstGeom>
          <a:noFill/>
          <a:ln>
            <a:noFill/>
          </a:ln>
        </p:spPr>
      </p:pic>
      <p:pic>
        <p:nvPicPr>
          <p:cNvPr id="143" name="Google Shape;143;p20"/>
          <p:cNvPicPr preferRelativeResize="0"/>
          <p:nvPr/>
        </p:nvPicPr>
        <p:blipFill>
          <a:blip r:embed="rId6">
            <a:alphaModFix/>
          </a:blip>
          <a:stretch>
            <a:fillRect/>
          </a:stretch>
        </p:blipFill>
        <p:spPr>
          <a:xfrm>
            <a:off x="1319075" y="3228725"/>
            <a:ext cx="2194100" cy="164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7" name="Shape 147"/>
        <p:cNvGrpSpPr/>
        <p:nvPr/>
      </p:nvGrpSpPr>
      <p:grpSpPr>
        <a:xfrm>
          <a:off x="0" y="0"/>
          <a:ext cx="0" cy="0"/>
          <a:chOff x="0" y="0"/>
          <a:chExt cx="0" cy="0"/>
        </a:xfrm>
      </p:grpSpPr>
      <p:sp>
        <p:nvSpPr>
          <p:cNvPr id="148" name="Google Shape;148;p2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1"/>
          <p:cNvPicPr preferRelativeResize="0"/>
          <p:nvPr/>
        </p:nvPicPr>
        <p:blipFill>
          <a:blip r:embed="rId3">
            <a:alphaModFix/>
          </a:blip>
          <a:stretch>
            <a:fillRect/>
          </a:stretch>
        </p:blipFill>
        <p:spPr>
          <a:xfrm>
            <a:off x="1063475" y="557400"/>
            <a:ext cx="7017026" cy="4028699"/>
          </a:xfrm>
          <a:prstGeom prst="rect">
            <a:avLst/>
          </a:prstGeom>
          <a:noFill/>
          <a:ln>
            <a:noFill/>
          </a:ln>
        </p:spPr>
      </p:pic>
      <p:sp>
        <p:nvSpPr>
          <p:cNvPr id="150" name="Google Shape;150;p21"/>
          <p:cNvSpPr txBox="1"/>
          <p:nvPr/>
        </p:nvSpPr>
        <p:spPr>
          <a:xfrm>
            <a:off x="797650" y="436700"/>
            <a:ext cx="19767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sine"/>
                <a:ea typeface="Cousine"/>
                <a:cs typeface="Cousine"/>
                <a:sym typeface="Cousine"/>
              </a:rPr>
              <a:t>Pegado de una Botella de Klein</a:t>
            </a:r>
            <a:endParaRPr>
              <a:latin typeface="Cousine"/>
              <a:ea typeface="Cousine"/>
              <a:cs typeface="Cousine"/>
              <a:sym typeface="Cousi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idx="1" type="body"/>
          </p:nvPr>
        </p:nvSpPr>
        <p:spPr>
          <a:xfrm>
            <a:off x="572100" y="341975"/>
            <a:ext cx="70473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Superficies  orientables</a:t>
            </a:r>
            <a:endParaRPr b="1"/>
          </a:p>
        </p:txBody>
      </p:sp>
      <p:sp>
        <p:nvSpPr>
          <p:cNvPr id="156" name="Google Shape;156;p2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2"/>
          <p:cNvSpPr txBox="1"/>
          <p:nvPr>
            <p:ph idx="1" type="body"/>
          </p:nvPr>
        </p:nvSpPr>
        <p:spPr>
          <a:xfrm>
            <a:off x="6037825" y="1689175"/>
            <a:ext cx="2092200" cy="5064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a:t>Toro llano</a:t>
            </a:r>
            <a:endParaRPr/>
          </a:p>
        </p:txBody>
      </p:sp>
      <p:pic>
        <p:nvPicPr>
          <p:cNvPr id="158" name="Google Shape;158;p22"/>
          <p:cNvPicPr preferRelativeResize="0"/>
          <p:nvPr/>
        </p:nvPicPr>
        <p:blipFill>
          <a:blip r:embed="rId3">
            <a:alphaModFix/>
          </a:blip>
          <a:stretch>
            <a:fillRect/>
          </a:stretch>
        </p:blipFill>
        <p:spPr>
          <a:xfrm>
            <a:off x="4590425" y="263899"/>
            <a:ext cx="4026149" cy="1235050"/>
          </a:xfrm>
          <a:prstGeom prst="rect">
            <a:avLst/>
          </a:prstGeom>
          <a:noFill/>
          <a:ln>
            <a:noFill/>
          </a:ln>
        </p:spPr>
      </p:pic>
      <p:pic>
        <p:nvPicPr>
          <p:cNvPr id="159" name="Google Shape;159;p22"/>
          <p:cNvPicPr preferRelativeResize="0"/>
          <p:nvPr/>
        </p:nvPicPr>
        <p:blipFill>
          <a:blip r:embed="rId4">
            <a:alphaModFix/>
          </a:blip>
          <a:stretch>
            <a:fillRect/>
          </a:stretch>
        </p:blipFill>
        <p:spPr>
          <a:xfrm>
            <a:off x="4611050" y="1561600"/>
            <a:ext cx="1564975" cy="1354675"/>
          </a:xfrm>
          <a:prstGeom prst="rect">
            <a:avLst/>
          </a:prstGeom>
          <a:noFill/>
          <a:ln>
            <a:noFill/>
          </a:ln>
        </p:spPr>
      </p:pic>
      <p:pic>
        <p:nvPicPr>
          <p:cNvPr id="160" name="Google Shape;160;p22"/>
          <p:cNvPicPr preferRelativeResize="0"/>
          <p:nvPr/>
        </p:nvPicPr>
        <p:blipFill>
          <a:blip r:embed="rId5">
            <a:alphaModFix/>
          </a:blip>
          <a:stretch>
            <a:fillRect/>
          </a:stretch>
        </p:blipFill>
        <p:spPr>
          <a:xfrm>
            <a:off x="1183371" y="1240375"/>
            <a:ext cx="1394775" cy="3173825"/>
          </a:xfrm>
          <a:prstGeom prst="rect">
            <a:avLst/>
          </a:prstGeom>
          <a:noFill/>
          <a:ln>
            <a:noFill/>
          </a:ln>
        </p:spPr>
      </p:pic>
      <p:sp>
        <p:nvSpPr>
          <p:cNvPr id="161" name="Google Shape;161;p22"/>
          <p:cNvSpPr/>
          <p:nvPr/>
        </p:nvSpPr>
        <p:spPr>
          <a:xfrm rot="-5400000">
            <a:off x="992725" y="1654125"/>
            <a:ext cx="547800" cy="166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rot="-5400000">
            <a:off x="2137200" y="1654125"/>
            <a:ext cx="547800" cy="166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ph idx="1" type="body"/>
          </p:nvPr>
        </p:nvSpPr>
        <p:spPr>
          <a:xfrm>
            <a:off x="2647263" y="3820638"/>
            <a:ext cx="70473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Cilindro</a:t>
            </a:r>
            <a:endParaRPr/>
          </a:p>
        </p:txBody>
      </p:sp>
      <p:sp>
        <p:nvSpPr>
          <p:cNvPr id="164" name="Google Shape;164;p22"/>
          <p:cNvSpPr txBox="1"/>
          <p:nvPr>
            <p:ph idx="1" type="body"/>
          </p:nvPr>
        </p:nvSpPr>
        <p:spPr>
          <a:xfrm>
            <a:off x="4482725" y="3269700"/>
            <a:ext cx="3896100" cy="11445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sz="1700"/>
              <a:t>Todas ellas se han formado usando la topología cociente en el cuadrado unidad</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578330" y="403357"/>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 </a:t>
            </a:r>
            <a:r>
              <a:rPr b="1" lang="en"/>
              <a:t>Adaptación al problema MDP</a:t>
            </a:r>
            <a:endParaRPr b="1"/>
          </a:p>
        </p:txBody>
      </p:sp>
      <p:sp>
        <p:nvSpPr>
          <p:cNvPr id="170" name="Google Shape;170;p2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3"/>
          <p:cNvSpPr txBox="1"/>
          <p:nvPr>
            <p:ph idx="1" type="body"/>
          </p:nvPr>
        </p:nvSpPr>
        <p:spPr>
          <a:xfrm>
            <a:off x="547725" y="66875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t>
            </a:r>
            <a:r>
              <a:rPr lang="en" sz="1600"/>
              <a:t>Recordando nuestro problema MDP, teníamos que tomar un subconjunto de </a:t>
            </a:r>
            <a:r>
              <a:rPr b="1" lang="en" sz="1600"/>
              <a:t>m</a:t>
            </a:r>
            <a:r>
              <a:rPr lang="en" sz="1600"/>
              <a:t> elementos de un conjunto inicial de </a:t>
            </a:r>
            <a:r>
              <a:rPr b="1" lang="en" sz="1600"/>
              <a:t>n</a:t>
            </a:r>
            <a:r>
              <a:rPr lang="en" sz="1600"/>
              <a:t> elementos de forma que se maximice la diversidad de la población.</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-Cada superficie posee su propia identificación, por ello, se han tomado diferentes soluciones del problema MDP en cada una de las superficies explicadas para ver su comportamiento.</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-Identificaciones en el mismo sentido serán mutaciones en el mismo carácter mientras que identificaciones en sentidos opuestos serán mutaciones en caracteres opuestos(k y n-k, n = |poblacion|)</a:t>
            </a:r>
            <a:endParaRPr sz="1600"/>
          </a:p>
          <a:p>
            <a:pPr indent="0" lvl="0" marL="0" rtl="0" algn="l">
              <a:spcBef>
                <a:spcPts val="600"/>
              </a:spcBef>
              <a:spcAft>
                <a:spcPts val="0"/>
              </a:spcAft>
              <a:buNone/>
            </a:pPr>
            <a:r>
              <a:rPr lang="en" sz="1600"/>
              <a:t>Simularemos la vida de una serpiente (snake) en cada superficie. Ésta podrá moverse, comer y tener descendencia cuando come en exceso.</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idx="1" type="body"/>
          </p:nvPr>
        </p:nvSpPr>
        <p:spPr>
          <a:xfrm>
            <a:off x="790550" y="1294475"/>
            <a:ext cx="7274100" cy="282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Distinguimos 3 fases:</a:t>
            </a:r>
            <a:endParaRPr sz="1900"/>
          </a:p>
          <a:p>
            <a:pPr indent="0" lvl="0" marL="0" rtl="0" algn="l">
              <a:spcBef>
                <a:spcPts val="600"/>
              </a:spcBef>
              <a:spcAft>
                <a:spcPts val="0"/>
              </a:spcAft>
              <a:buNone/>
            </a:pPr>
            <a:r>
              <a:rPr lang="en" sz="1900"/>
              <a:t>	1- Operador de mutación / movimiento</a:t>
            </a:r>
            <a:endParaRPr sz="1900"/>
          </a:p>
          <a:p>
            <a:pPr indent="0" lvl="0" marL="0" rtl="0" algn="l">
              <a:spcBef>
                <a:spcPts val="600"/>
              </a:spcBef>
              <a:spcAft>
                <a:spcPts val="0"/>
              </a:spcAft>
              <a:buNone/>
            </a:pPr>
            <a:r>
              <a:rPr lang="en" sz="1900"/>
              <a:t>	2- Operador de nutrición / nutrirse</a:t>
            </a:r>
            <a:endParaRPr sz="1900"/>
          </a:p>
          <a:p>
            <a:pPr indent="457200" lvl="0" marL="0" rtl="0" algn="l">
              <a:spcBef>
                <a:spcPts val="600"/>
              </a:spcBef>
              <a:spcAft>
                <a:spcPts val="0"/>
              </a:spcAft>
              <a:buNone/>
            </a:pPr>
            <a:r>
              <a:rPr lang="en" sz="1900"/>
              <a:t>3- Operador de descendencia / mudar_piel</a:t>
            </a:r>
            <a:endParaRPr sz="1900"/>
          </a:p>
          <a:p>
            <a:pPr indent="457200" lvl="0" marL="0" rtl="0" algn="l">
              <a:spcBef>
                <a:spcPts val="600"/>
              </a:spcBef>
              <a:spcAft>
                <a:spcPts val="0"/>
              </a:spcAft>
              <a:buNone/>
            </a:pPr>
            <a:r>
              <a:rPr lang="en" sz="1900"/>
              <a:t>4- Operador de viaje/Modelo distribuido</a:t>
            </a:r>
            <a:endParaRPr sz="1900"/>
          </a:p>
          <a:p>
            <a:pPr indent="457200" lvl="0" marL="0" rtl="0" algn="l">
              <a:spcBef>
                <a:spcPts val="600"/>
              </a:spcBef>
              <a:spcAft>
                <a:spcPts val="0"/>
              </a:spcAft>
              <a:buNone/>
            </a:pPr>
            <a:r>
              <a:t/>
            </a:r>
            <a:endParaRPr/>
          </a:p>
        </p:txBody>
      </p:sp>
      <p:sp>
        <p:nvSpPr>
          <p:cNvPr id="177" name="Google Shape;177;p2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4"/>
          <p:cNvSpPr txBox="1"/>
          <p:nvPr>
            <p:ph type="title"/>
          </p:nvPr>
        </p:nvSpPr>
        <p:spPr>
          <a:xfrm>
            <a:off x="578330" y="57298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 Adaptación al problema MDP</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5"/>
          <p:cNvSpPr txBox="1"/>
          <p:nvPr>
            <p:ph idx="1" type="body"/>
          </p:nvPr>
        </p:nvSpPr>
        <p:spPr>
          <a:xfrm>
            <a:off x="232350" y="83610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600"/>
          </a:p>
        </p:txBody>
      </p:sp>
      <p:pic>
        <p:nvPicPr>
          <p:cNvPr id="185" name="Google Shape;185;p25"/>
          <p:cNvPicPr preferRelativeResize="0"/>
          <p:nvPr/>
        </p:nvPicPr>
        <p:blipFill>
          <a:blip r:embed="rId3">
            <a:alphaModFix/>
          </a:blip>
          <a:stretch>
            <a:fillRect/>
          </a:stretch>
        </p:blipFill>
        <p:spPr>
          <a:xfrm>
            <a:off x="232338" y="557374"/>
            <a:ext cx="8589872" cy="363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457205"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 </a:t>
            </a:r>
            <a:r>
              <a:rPr b="1" lang="en"/>
              <a:t>Adaptación al problema MDP</a:t>
            </a:r>
            <a:endParaRPr b="1"/>
          </a:p>
        </p:txBody>
      </p:sp>
      <p:sp>
        <p:nvSpPr>
          <p:cNvPr id="191" name="Google Shape;191;p2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6"/>
          <p:cNvSpPr txBox="1"/>
          <p:nvPr>
            <p:ph idx="1" type="body"/>
          </p:nvPr>
        </p:nvSpPr>
        <p:spPr>
          <a:xfrm>
            <a:off x="651000" y="1002575"/>
            <a:ext cx="78420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t>Nutrición y descendencia: </a:t>
            </a:r>
            <a:r>
              <a:rPr lang="en" sz="1700"/>
              <a:t>Siguiendo con las reglas del Snake, en todo momento hay un pixel en el tablero que hace referencia a ‘comida’ que nuestra serpiente puede coger para crecer.</a:t>
            </a:r>
            <a:endParaRPr sz="1700"/>
          </a:p>
          <a:p>
            <a:pPr indent="0" lvl="0" marL="0" rtl="0" algn="l">
              <a:spcBef>
                <a:spcPts val="600"/>
              </a:spcBef>
              <a:spcAft>
                <a:spcPts val="0"/>
              </a:spcAft>
              <a:buNone/>
            </a:pPr>
            <a:r>
              <a:t/>
            </a:r>
            <a:endParaRPr sz="1700"/>
          </a:p>
          <a:p>
            <a:pPr indent="0" lvl="0" marL="0" rtl="0" algn="l">
              <a:spcBef>
                <a:spcPts val="600"/>
              </a:spcBef>
              <a:spcAft>
                <a:spcPts val="0"/>
              </a:spcAft>
              <a:buNone/>
            </a:pPr>
            <a:r>
              <a:rPr lang="en" sz="1700"/>
              <a:t>Simularemos esto mediante una </a:t>
            </a:r>
            <a:r>
              <a:rPr b="1" lang="en" sz="1700"/>
              <a:t>Distribución Uniforme</a:t>
            </a:r>
            <a:r>
              <a:rPr lang="en" sz="1700"/>
              <a:t> y, si la serpiente coge un total de n/3 unidades de alimento, será capaz de reproducirse y dar lugar a una nueva solución en la que se ha producido una mutación brusca (para dar lugar a hijos distintos a los padres y evitar así óptimos locales)</a:t>
            </a:r>
            <a:endParaRPr sz="1700"/>
          </a:p>
          <a:p>
            <a:pPr indent="0" lvl="0" marL="0" rtl="0" algn="l">
              <a:spcBef>
                <a:spcPts val="600"/>
              </a:spcBef>
              <a:spcAft>
                <a:spcPts val="0"/>
              </a:spcAft>
              <a:buNone/>
            </a:pPr>
            <a:r>
              <a:t/>
            </a:r>
            <a:endParaRPr b="1" sz="1500"/>
          </a:p>
          <a:p>
            <a:pPr indent="0" lvl="0" marL="0" rtl="0" algn="l">
              <a:spcBef>
                <a:spcPts val="60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7"/>
          <p:cNvSpPr txBox="1"/>
          <p:nvPr>
            <p:ph idx="1" type="body"/>
          </p:nvPr>
        </p:nvSpPr>
        <p:spPr>
          <a:xfrm>
            <a:off x="547725" y="647375"/>
            <a:ext cx="7282500" cy="359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900"/>
              <a:t>Operador de viaje: </a:t>
            </a:r>
            <a:endParaRPr b="1" sz="1900"/>
          </a:p>
          <a:p>
            <a:pPr indent="0" lvl="0" marL="0" rtl="0" algn="l">
              <a:spcBef>
                <a:spcPts val="600"/>
              </a:spcBef>
              <a:spcAft>
                <a:spcPts val="0"/>
              </a:spcAft>
              <a:buNone/>
            </a:pPr>
            <a:r>
              <a:t/>
            </a:r>
            <a:endParaRPr b="1" sz="1800"/>
          </a:p>
          <a:p>
            <a:pPr indent="-342900" lvl="0" marL="457200" rtl="0" algn="l">
              <a:spcBef>
                <a:spcPts val="600"/>
              </a:spcBef>
              <a:spcAft>
                <a:spcPts val="0"/>
              </a:spcAft>
              <a:buSzPts val="1800"/>
              <a:buChar char="-"/>
            </a:pPr>
            <a:r>
              <a:rPr lang="en" sz="1800"/>
              <a:t>Se trata de un modelo distribuido en el que </a:t>
            </a:r>
            <a:r>
              <a:rPr lang="en" sz="1800"/>
              <a:t>la mejor solución de cada superficie podrá viajar a otra y seguir con el mismo proceso de crecimiento descrito hasta aquí, pero aplicándole un nuevo operador de mutación.</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Inicialmente se propuso como una mejora por lo que se explicará más adelante.</a:t>
            </a:r>
            <a:endParaRPr sz="1800"/>
          </a:p>
          <a:p>
            <a:pPr indent="0" lvl="0" marL="914400" rtl="0" algn="l">
              <a:spcBef>
                <a:spcPts val="600"/>
              </a:spcBef>
              <a:spcAft>
                <a:spcPts val="0"/>
              </a:spcAft>
              <a:buNone/>
            </a:pPr>
            <a:r>
              <a:t/>
            </a:r>
            <a:endParaRPr sz="1600"/>
          </a:p>
          <a:p>
            <a:pPr indent="0" lvl="0" marL="914400" rtl="0" algn="l">
              <a:spcBef>
                <a:spcPts val="600"/>
              </a:spcBef>
              <a:spcAft>
                <a:spcPts val="0"/>
              </a:spcAft>
              <a:buNone/>
            </a:pPr>
            <a:r>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b="1" sz="1500"/>
          </a:p>
          <a:p>
            <a:pPr indent="0" lvl="0" marL="0" rtl="0" algn="l">
              <a:spcBef>
                <a:spcPts val="600"/>
              </a:spcBef>
              <a:spcAft>
                <a:spcPts val="0"/>
              </a:spcAft>
              <a:buNone/>
            </a:pPr>
            <a:r>
              <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3</a:t>
            </a:r>
            <a:endParaRPr sz="6000">
              <a:solidFill>
                <a:srgbClr val="9FC5E8"/>
              </a:solidFill>
            </a:endParaRPr>
          </a:p>
          <a:p>
            <a:pPr indent="457200" lvl="0" marL="1371600" rtl="0" algn="l">
              <a:spcBef>
                <a:spcPts val="0"/>
              </a:spcBef>
              <a:spcAft>
                <a:spcPts val="0"/>
              </a:spcAft>
              <a:buNone/>
            </a:pPr>
            <a:r>
              <a:t/>
            </a:r>
            <a:endParaRPr/>
          </a:p>
        </p:txBody>
      </p:sp>
      <p:sp>
        <p:nvSpPr>
          <p:cNvPr id="204" name="Google Shape;204;p2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8"/>
          <p:cNvSpPr txBox="1"/>
          <p:nvPr>
            <p:ph type="ctrTitle"/>
          </p:nvPr>
        </p:nvSpPr>
        <p:spPr>
          <a:xfrm>
            <a:off x="-240100" y="1063950"/>
            <a:ext cx="8700600" cy="19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solidFill>
                <a:srgbClr val="9FC5E8"/>
              </a:solidFill>
            </a:endParaRPr>
          </a:p>
          <a:p>
            <a:pPr indent="457200" lvl="0" marL="1371600" rtl="0" algn="l">
              <a:spcBef>
                <a:spcPts val="0"/>
              </a:spcBef>
              <a:spcAft>
                <a:spcPts val="0"/>
              </a:spcAft>
              <a:buNone/>
            </a:pPr>
            <a:r>
              <a:rPr lang="en" sz="3100"/>
              <a:t>&lt;&lt;Exploración-Explotación&gt;&gt;      		    Multi-Entorno</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idx="1" type="body"/>
          </p:nvPr>
        </p:nvSpPr>
        <p:spPr>
          <a:xfrm>
            <a:off x="426600" y="447150"/>
            <a:ext cx="8290800" cy="399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Nuestra función principal se divide en varias partes:</a:t>
            </a:r>
            <a:endParaRPr sz="1500"/>
          </a:p>
          <a:p>
            <a:pPr indent="0" lvl="0" marL="0" rtl="0" algn="l">
              <a:spcBef>
                <a:spcPts val="600"/>
              </a:spcBef>
              <a:spcAft>
                <a:spcPts val="0"/>
              </a:spcAft>
              <a:buNone/>
            </a:pPr>
            <a:r>
              <a:t/>
            </a:r>
            <a:endParaRPr sz="1500"/>
          </a:p>
          <a:p>
            <a:pPr indent="-323850" lvl="0" marL="457200" rtl="0" algn="l">
              <a:spcBef>
                <a:spcPts val="600"/>
              </a:spcBef>
              <a:spcAft>
                <a:spcPts val="0"/>
              </a:spcAft>
              <a:buSzPts val="1500"/>
              <a:buAutoNum type="arabicPeriod"/>
            </a:pPr>
            <a:r>
              <a:rPr lang="en" sz="1500"/>
              <a:t>Se crean las diferentes superficies:</a:t>
            </a:r>
            <a:endParaRPr sz="1500"/>
          </a:p>
          <a:p>
            <a:pPr indent="0" lvl="0" marL="457200" rtl="0" algn="l">
              <a:spcBef>
                <a:spcPts val="600"/>
              </a:spcBef>
              <a:spcAft>
                <a:spcPts val="0"/>
              </a:spcAft>
              <a:buNone/>
            </a:pPr>
            <a:r>
              <a:rPr lang="en" sz="1500"/>
              <a:t>{Botella de Klein, Plano proyectivo, Cinta de Möbius y Toro llano}</a:t>
            </a:r>
            <a:endParaRPr sz="1500"/>
          </a:p>
          <a:p>
            <a:pPr indent="-323850" lvl="0" marL="457200" rtl="0" algn="l">
              <a:spcBef>
                <a:spcPts val="600"/>
              </a:spcBef>
              <a:spcAft>
                <a:spcPts val="0"/>
              </a:spcAft>
              <a:buSzPts val="1500"/>
              <a:buAutoNum type="arabicPeriod"/>
            </a:pPr>
            <a:r>
              <a:rPr lang="en" sz="1500"/>
              <a:t>Las distintas soluciones que habitan en cada superficie se </a:t>
            </a:r>
            <a:r>
              <a:rPr lang="en" sz="1500"/>
              <a:t>crearán</a:t>
            </a:r>
            <a:r>
              <a:rPr lang="en" sz="1500"/>
              <a:t> de forma aleatoria llamando a la función </a:t>
            </a:r>
            <a:r>
              <a:rPr b="1" lang="en" sz="1500"/>
              <a:t>SolucionAleatoria</a:t>
            </a:r>
            <a:endParaRPr sz="1500"/>
          </a:p>
          <a:p>
            <a:pPr indent="-323850" lvl="0" marL="457200" rtl="0" algn="l">
              <a:spcBef>
                <a:spcPts val="0"/>
              </a:spcBef>
              <a:spcAft>
                <a:spcPts val="0"/>
              </a:spcAft>
              <a:buSzPts val="1500"/>
              <a:buAutoNum type="arabicPeriod"/>
            </a:pPr>
            <a:r>
              <a:rPr lang="en" sz="1500"/>
              <a:t>Se lleva a cabo el bucle principal en el que cada solución se mueve libremente por la superficie, coge comida (se nutre) y si la solución toma un número de comida igual a n/3 de su tamaño </a:t>
            </a:r>
            <a:r>
              <a:rPr lang="en" sz="1500"/>
              <a:t>original</a:t>
            </a:r>
            <a:r>
              <a:rPr lang="en" sz="1500"/>
              <a:t>, es capaz de mudar la piel y reproducirse, </a:t>
            </a:r>
            <a:r>
              <a:rPr lang="en" sz="1500"/>
              <a:t>dando</a:t>
            </a:r>
            <a:r>
              <a:rPr lang="en" sz="1500"/>
              <a:t> lugar a una nueva solución.</a:t>
            </a:r>
            <a:endParaRPr sz="1500"/>
          </a:p>
          <a:p>
            <a:pPr indent="-323850" lvl="0" marL="457200" rtl="0" algn="l">
              <a:spcBef>
                <a:spcPts val="0"/>
              </a:spcBef>
              <a:spcAft>
                <a:spcPts val="0"/>
              </a:spcAft>
              <a:buSzPts val="1500"/>
              <a:buAutoNum type="arabicPeriod"/>
            </a:pPr>
            <a:r>
              <a:rPr lang="en" sz="1500"/>
              <a:t>Para cada par de superficies, la mejor solución de una de ellas viajará a la otra (se copiará), modificándose el operador de mutación que se le aplica. (Modelo Distribuido, Isla)</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596754" y="493825"/>
            <a:ext cx="17349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Índice</a:t>
            </a:r>
            <a:endParaRPr b="1"/>
          </a:p>
        </p:txBody>
      </p:sp>
      <p:sp>
        <p:nvSpPr>
          <p:cNvPr id="72" name="Google Shape;72;p12"/>
          <p:cNvSpPr txBox="1"/>
          <p:nvPr/>
        </p:nvSpPr>
        <p:spPr>
          <a:xfrm>
            <a:off x="796100" y="842175"/>
            <a:ext cx="6003600" cy="3855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300">
                <a:solidFill>
                  <a:srgbClr val="FFFFFF"/>
                </a:solidFill>
                <a:latin typeface="Cousine"/>
                <a:ea typeface="Cousine"/>
                <a:cs typeface="Cousine"/>
                <a:sym typeface="Cousine"/>
              </a:rPr>
              <a:t>1. Problema de la Máxima Diversidad (MDP)</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2. Metaheurística original propuesta</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	2.1 Adaptación al problema MDP</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3. &lt;&lt;Exploración-Explotación&gt;&gt; Multi-Entorno</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4. Búsqueda Local</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	4.1 Hibridación con BL</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5. Mejoras consideradas</a:t>
            </a:r>
            <a:endParaRPr b="1" sz="1300">
              <a:solidFill>
                <a:srgbClr val="FFFFFF"/>
              </a:solidFill>
              <a:latin typeface="Cousine"/>
              <a:ea typeface="Cousine"/>
              <a:cs typeface="Cousine"/>
              <a:sym typeface="Cousine"/>
            </a:endParaRPr>
          </a:p>
          <a:p>
            <a:pPr indent="457200" lvl="0" marL="0" rtl="0" algn="l">
              <a:spcBef>
                <a:spcPts val="600"/>
              </a:spcBef>
              <a:spcAft>
                <a:spcPts val="0"/>
              </a:spcAft>
              <a:buClr>
                <a:schemeClr val="dk1"/>
              </a:buClr>
              <a:buSzPts val="1100"/>
              <a:buFont typeface="Arial"/>
              <a:buNone/>
            </a:pPr>
            <a:r>
              <a:rPr b="1" lang="en" sz="1300">
                <a:solidFill>
                  <a:schemeClr val="lt1"/>
                </a:solidFill>
                <a:latin typeface="Cousine"/>
                <a:ea typeface="Cousine"/>
                <a:cs typeface="Cousine"/>
                <a:sym typeface="Cousine"/>
              </a:rPr>
              <a:t>5.1 Enfoque elitista</a:t>
            </a:r>
            <a:endParaRPr b="1" sz="1300">
              <a:solidFill>
                <a:srgbClr val="FFFFFF"/>
              </a:solidFill>
              <a:latin typeface="Cousine"/>
              <a:ea typeface="Cousine"/>
              <a:cs typeface="Cousine"/>
              <a:sym typeface="Cousine"/>
            </a:endParaRPr>
          </a:p>
          <a:p>
            <a:pPr indent="457200" lvl="0" marL="0" rtl="0" algn="l">
              <a:spcBef>
                <a:spcPts val="600"/>
              </a:spcBef>
              <a:spcAft>
                <a:spcPts val="0"/>
              </a:spcAft>
              <a:buNone/>
            </a:pPr>
            <a:r>
              <a:rPr b="1" lang="en" sz="1300">
                <a:solidFill>
                  <a:srgbClr val="FFFFFF"/>
                </a:solidFill>
                <a:latin typeface="Cousine"/>
                <a:ea typeface="Cousine"/>
                <a:cs typeface="Cousine"/>
                <a:sym typeface="Cousine"/>
              </a:rPr>
              <a:t>5.2 Modelo distribuido. Modelo isla</a:t>
            </a:r>
            <a:endParaRPr b="1" sz="1300">
              <a:solidFill>
                <a:srgbClr val="FFFFFF"/>
              </a:solidFill>
              <a:latin typeface="Cousine"/>
              <a:ea typeface="Cousine"/>
              <a:cs typeface="Cousine"/>
              <a:sym typeface="Cousine"/>
            </a:endParaRPr>
          </a:p>
          <a:p>
            <a:pPr indent="457200" lvl="0" marL="0" rtl="0" algn="l">
              <a:spcBef>
                <a:spcPts val="600"/>
              </a:spcBef>
              <a:spcAft>
                <a:spcPts val="0"/>
              </a:spcAft>
              <a:buNone/>
            </a:pPr>
            <a:r>
              <a:rPr b="1" lang="en" sz="1300">
                <a:solidFill>
                  <a:srgbClr val="FFFFFF"/>
                </a:solidFill>
                <a:latin typeface="Cousine"/>
                <a:ea typeface="Cousine"/>
                <a:cs typeface="Cousine"/>
                <a:sym typeface="Cousine"/>
              </a:rPr>
              <a:t>5.3 Búsqueda Tabú</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6. Resultados obtenidos</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7. Análisis de escalado</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rPr b="1" lang="en" sz="1300">
                <a:solidFill>
                  <a:srgbClr val="FFFFFF"/>
                </a:solidFill>
                <a:latin typeface="Cousine"/>
                <a:ea typeface="Cousine"/>
                <a:cs typeface="Cousine"/>
                <a:sym typeface="Cousine"/>
              </a:rPr>
              <a:t>8. Escenarios futuros</a:t>
            </a:r>
            <a:endParaRPr b="1" sz="1300">
              <a:solidFill>
                <a:srgbClr val="FFFFFF"/>
              </a:solidFill>
              <a:latin typeface="Cousine"/>
              <a:ea typeface="Cousine"/>
              <a:cs typeface="Cousine"/>
              <a:sym typeface="Cousine"/>
            </a:endParaRPr>
          </a:p>
          <a:p>
            <a:pPr indent="0" lvl="0" marL="0" rtl="0" algn="l">
              <a:spcBef>
                <a:spcPts val="600"/>
              </a:spcBef>
              <a:spcAft>
                <a:spcPts val="0"/>
              </a:spcAft>
              <a:buNone/>
            </a:pPr>
            <a:r>
              <a:t/>
            </a:r>
            <a:endParaRPr b="1" sz="1200">
              <a:solidFill>
                <a:srgbClr val="FFFFFF"/>
              </a:solidFill>
              <a:latin typeface="Cousine"/>
              <a:ea typeface="Cousine"/>
              <a:cs typeface="Cousine"/>
              <a:sym typeface="Cousine"/>
            </a:endParaRPr>
          </a:p>
          <a:p>
            <a:pPr indent="0" lvl="0" marL="0" rtl="0" algn="l">
              <a:spcBef>
                <a:spcPts val="600"/>
              </a:spcBef>
              <a:spcAft>
                <a:spcPts val="0"/>
              </a:spcAft>
              <a:buNone/>
            </a:pPr>
            <a:r>
              <a:t/>
            </a:r>
            <a:endParaRPr b="1" sz="1200">
              <a:solidFill>
                <a:srgbClr val="FFFFFF"/>
              </a:solidFill>
              <a:latin typeface="Cousine"/>
              <a:ea typeface="Cousine"/>
              <a:cs typeface="Cousine"/>
              <a:sym typeface="Cousine"/>
            </a:endParaRPr>
          </a:p>
        </p:txBody>
      </p:sp>
      <p:sp>
        <p:nvSpPr>
          <p:cNvPr id="73" name="Google Shape;73;p1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5" name="Shape 215"/>
        <p:cNvGrpSpPr/>
        <p:nvPr/>
      </p:nvGrpSpPr>
      <p:grpSpPr>
        <a:xfrm>
          <a:off x="0" y="0"/>
          <a:ext cx="0" cy="0"/>
          <a:chOff x="0" y="0"/>
          <a:chExt cx="0" cy="0"/>
        </a:xfrm>
      </p:grpSpPr>
      <p:sp>
        <p:nvSpPr>
          <p:cNvPr id="216" name="Google Shape;216;p3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0"/>
          <p:cNvPicPr preferRelativeResize="0"/>
          <p:nvPr/>
        </p:nvPicPr>
        <p:blipFill>
          <a:blip r:embed="rId3">
            <a:alphaModFix/>
          </a:blip>
          <a:stretch>
            <a:fillRect/>
          </a:stretch>
        </p:blipFill>
        <p:spPr>
          <a:xfrm>
            <a:off x="1203375" y="220700"/>
            <a:ext cx="6160375" cy="470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4</a:t>
            </a:r>
            <a:endParaRPr sz="6000">
              <a:solidFill>
                <a:srgbClr val="9FC5E8"/>
              </a:solidFill>
            </a:endParaRPr>
          </a:p>
          <a:p>
            <a:pPr indent="457200" lvl="0" marL="1371600" rtl="0" algn="l">
              <a:spcBef>
                <a:spcPts val="0"/>
              </a:spcBef>
              <a:spcAft>
                <a:spcPts val="0"/>
              </a:spcAft>
              <a:buNone/>
            </a:pPr>
            <a:r>
              <a:t/>
            </a:r>
            <a:endParaRPr/>
          </a:p>
        </p:txBody>
      </p:sp>
      <p:sp>
        <p:nvSpPr>
          <p:cNvPr id="223" name="Google Shape;223;p3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type="ctrTitle"/>
          </p:nvPr>
        </p:nvSpPr>
        <p:spPr>
          <a:xfrm>
            <a:off x="725625" y="138492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solidFill>
                <a:srgbClr val="9FC5E8"/>
              </a:solidFill>
            </a:endParaRPr>
          </a:p>
          <a:p>
            <a:pPr indent="457200" lvl="0" marL="1371600" rtl="0" algn="l">
              <a:spcBef>
                <a:spcPts val="0"/>
              </a:spcBef>
              <a:spcAft>
                <a:spcPts val="0"/>
              </a:spcAft>
              <a:buNone/>
            </a:pPr>
            <a:r>
              <a:rPr lang="en"/>
              <a:t>Búsqueda Local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32"/>
          <p:cNvSpPr txBox="1"/>
          <p:nvPr>
            <p:ph idx="4294967295" type="ctrTitle"/>
          </p:nvPr>
        </p:nvSpPr>
        <p:spPr>
          <a:xfrm>
            <a:off x="898675" y="879651"/>
            <a:ext cx="7205700" cy="3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-El algoritmo de </a:t>
            </a:r>
            <a:r>
              <a:rPr b="1" lang="en" sz="1900"/>
              <a:t>Búsqueda Local</a:t>
            </a:r>
            <a:r>
              <a:rPr lang="en" sz="1900"/>
              <a:t> se corresponde con el implementado en la primera práctica.</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-Se realiza una factorización de la función objetivo para no tener que evaluar el coste total de la solución en cada iteración.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-Se repetirá este proceso hasta realizar N evaluaciones de la función objetivo o hasta que no se encuentre mejora en el entorno</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33"/>
          <p:cNvSpPr txBox="1"/>
          <p:nvPr>
            <p:ph idx="4294967295" type="ctrTitle"/>
          </p:nvPr>
        </p:nvSpPr>
        <p:spPr>
          <a:xfrm>
            <a:off x="766425" y="921400"/>
            <a:ext cx="72057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-Se han realizado diferentes pruebas de hibridación usando </a:t>
            </a:r>
            <a:r>
              <a:rPr b="1" lang="en" sz="1900"/>
              <a:t>BL </a:t>
            </a:r>
            <a:r>
              <a:rPr lang="en" sz="1900"/>
              <a:t>y se ha tomado la que mejores resultados arroja.</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-Se aplicará </a:t>
            </a:r>
            <a:r>
              <a:rPr b="1" lang="en" sz="1900"/>
              <a:t>BL</a:t>
            </a:r>
            <a:r>
              <a:rPr lang="en" sz="1900"/>
              <a:t> sobre los n/2 peores soluciones de cada superficie, justo antes de viajar a otra superficie.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-Puede parecer una mala idea aplicar </a:t>
            </a:r>
            <a:r>
              <a:rPr b="1" lang="en" sz="1900"/>
              <a:t>BL</a:t>
            </a:r>
            <a:r>
              <a:rPr lang="en" sz="1900"/>
              <a:t> sobre las peores soluciones, sin embargo, se obtienen unos resultados muy buenos y mejores que aplicando </a:t>
            </a:r>
            <a:r>
              <a:rPr b="1" lang="en" sz="1900"/>
              <a:t>BL</a:t>
            </a:r>
            <a:r>
              <a:rPr lang="en" sz="1900"/>
              <a:t> sobre los mejores… ¿Por qué?</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33"/>
          <p:cNvSpPr txBox="1"/>
          <p:nvPr>
            <p:ph type="title"/>
          </p:nvPr>
        </p:nvSpPr>
        <p:spPr>
          <a:xfrm>
            <a:off x="578330" y="403357"/>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 Hibridación con BL</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4"/>
          <p:cNvSpPr txBox="1"/>
          <p:nvPr>
            <p:ph idx="4294967295" type="ctrTitle"/>
          </p:nvPr>
        </p:nvSpPr>
        <p:spPr>
          <a:xfrm>
            <a:off x="616775" y="441550"/>
            <a:ext cx="8295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 </a:t>
            </a:r>
            <a:r>
              <a:rPr b="1" lang="en"/>
              <a:t>Hibridación con BL, explorando las k peores sol.</a:t>
            </a:r>
            <a:endParaRPr b="1"/>
          </a:p>
        </p:txBody>
      </p:sp>
      <p:sp>
        <p:nvSpPr>
          <p:cNvPr id="244" name="Google Shape;244;p34"/>
          <p:cNvSpPr/>
          <p:nvPr/>
        </p:nvSpPr>
        <p:spPr>
          <a:xfrm>
            <a:off x="3015600" y="2223100"/>
            <a:ext cx="1886400" cy="19002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ousine"/>
                <a:ea typeface="Cousine"/>
                <a:cs typeface="Cousine"/>
                <a:sym typeface="Cousine"/>
              </a:rPr>
              <a:t>Evita la convergencia prematura</a:t>
            </a:r>
            <a:endParaRPr sz="1300">
              <a:solidFill>
                <a:srgbClr val="FFFFFF"/>
              </a:solidFill>
              <a:latin typeface="Cousine"/>
              <a:ea typeface="Cousine"/>
              <a:cs typeface="Cousine"/>
              <a:sym typeface="Cousine"/>
            </a:endParaRPr>
          </a:p>
        </p:txBody>
      </p:sp>
      <p:sp>
        <p:nvSpPr>
          <p:cNvPr id="245" name="Google Shape;245;p34"/>
          <p:cNvSpPr/>
          <p:nvPr/>
        </p:nvSpPr>
        <p:spPr>
          <a:xfrm>
            <a:off x="838875" y="1110250"/>
            <a:ext cx="2004600" cy="19698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usine"/>
                <a:ea typeface="Cousine"/>
                <a:cs typeface="Cousine"/>
                <a:sym typeface="Cousine"/>
              </a:rPr>
              <a:t>Permite a nuestras soluciones salir de óptimos locales</a:t>
            </a:r>
            <a:endParaRPr>
              <a:solidFill>
                <a:srgbClr val="FFFFFF"/>
              </a:solidFill>
              <a:latin typeface="Cousine"/>
              <a:ea typeface="Cousine"/>
              <a:cs typeface="Cousine"/>
              <a:sym typeface="Cousine"/>
            </a:endParaRPr>
          </a:p>
        </p:txBody>
      </p:sp>
      <p:sp>
        <p:nvSpPr>
          <p:cNvPr id="246" name="Google Shape;246;p34"/>
          <p:cNvSpPr/>
          <p:nvPr/>
        </p:nvSpPr>
        <p:spPr>
          <a:xfrm>
            <a:off x="5396925" y="3207725"/>
            <a:ext cx="1229100" cy="1253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Cousine"/>
                <a:ea typeface="Cousine"/>
                <a:cs typeface="Cousine"/>
                <a:sym typeface="Cousine"/>
              </a:rPr>
              <a:t>Mayor diversidad</a:t>
            </a:r>
            <a:endParaRPr sz="1000">
              <a:solidFill>
                <a:srgbClr val="FFFFFF"/>
              </a:solidFill>
              <a:latin typeface="Cousine"/>
              <a:ea typeface="Cousine"/>
              <a:cs typeface="Cousine"/>
              <a:sym typeface="Cousine"/>
            </a:endParaRPr>
          </a:p>
        </p:txBody>
      </p:sp>
      <p:sp>
        <p:nvSpPr>
          <p:cNvPr id="247" name="Google Shape;247;p34"/>
          <p:cNvSpPr/>
          <p:nvPr/>
        </p:nvSpPr>
        <p:spPr>
          <a:xfrm>
            <a:off x="7254575" y="3758450"/>
            <a:ext cx="812100" cy="848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Cousine"/>
                <a:ea typeface="Cousine"/>
                <a:cs typeface="Cousine"/>
                <a:sym typeface="Cousine"/>
              </a:rPr>
              <a:t>...</a:t>
            </a:r>
            <a:endParaRPr sz="1000">
              <a:solidFill>
                <a:srgbClr val="FFFFFF"/>
              </a:solidFill>
              <a:latin typeface="Cousine"/>
              <a:ea typeface="Cousine"/>
              <a:cs typeface="Cousine"/>
              <a:sym typeface="Cousi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5</a:t>
            </a:r>
            <a:endParaRPr sz="6000">
              <a:solidFill>
                <a:srgbClr val="9FC5E8"/>
              </a:solidFill>
            </a:endParaRPr>
          </a:p>
          <a:p>
            <a:pPr indent="457200" lvl="0" marL="1371600" rtl="0" algn="l">
              <a:spcBef>
                <a:spcPts val="0"/>
              </a:spcBef>
              <a:spcAft>
                <a:spcPts val="0"/>
              </a:spcAft>
              <a:buNone/>
            </a:pPr>
            <a:r>
              <a:t/>
            </a:r>
            <a:endParaRPr/>
          </a:p>
        </p:txBody>
      </p:sp>
      <p:sp>
        <p:nvSpPr>
          <p:cNvPr id="253" name="Google Shape;253;p3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5"/>
          <p:cNvSpPr txBox="1"/>
          <p:nvPr>
            <p:ph type="ctrTitle"/>
          </p:nvPr>
        </p:nvSpPr>
        <p:spPr>
          <a:xfrm>
            <a:off x="893350" y="1441653"/>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solidFill>
                <a:srgbClr val="9FC5E8"/>
              </a:solidFill>
            </a:endParaRPr>
          </a:p>
          <a:p>
            <a:pPr indent="457200" lvl="0" marL="0" rtl="0" algn="l">
              <a:spcBef>
                <a:spcPts val="0"/>
              </a:spcBef>
              <a:spcAft>
                <a:spcPts val="0"/>
              </a:spcAft>
              <a:buNone/>
            </a:pPr>
            <a:r>
              <a:rPr lang="en"/>
              <a:t>  Mejoras consideradas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6"/>
          <p:cNvSpPr txBox="1"/>
          <p:nvPr>
            <p:ph idx="4294967295" type="ctrTitle"/>
          </p:nvPr>
        </p:nvSpPr>
        <p:spPr>
          <a:xfrm>
            <a:off x="829075" y="909375"/>
            <a:ext cx="7205700" cy="3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Para favorecer la convergencia se ha tenido en cuenta el factor </a:t>
            </a:r>
            <a:r>
              <a:rPr b="1" lang="en" sz="1900"/>
              <a:t>elitista</a:t>
            </a:r>
            <a:r>
              <a:rPr lang="en" sz="1900"/>
              <a:t>:</a:t>
            </a:r>
            <a:endParaRPr sz="1900"/>
          </a:p>
          <a:p>
            <a:pPr indent="0" lvl="0" marL="0" rtl="0" algn="l">
              <a:spcBef>
                <a:spcPts val="0"/>
              </a:spcBef>
              <a:spcAft>
                <a:spcPts val="0"/>
              </a:spcAft>
              <a:buNone/>
            </a:pPr>
            <a:r>
              <a:rPr lang="en" sz="1900"/>
              <a:t>En cada superficie, si la mejor solución del estado anterior no sobrevive, sustituye directamente la peor solución del estado siguiente.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¿Por qué únicamente la mejor? </a:t>
            </a:r>
            <a:endParaRPr sz="1900"/>
          </a:p>
          <a:p>
            <a:pPr indent="0" lvl="0" marL="0" rtl="0" algn="l">
              <a:spcBef>
                <a:spcPts val="0"/>
              </a:spcBef>
              <a:spcAft>
                <a:spcPts val="0"/>
              </a:spcAft>
              <a:buNone/>
            </a:pPr>
            <a:r>
              <a:rPr lang="en" sz="1900"/>
              <a:t>-Para evitar así la convergencia prematura y explorar el máximo de entornos posibles.</a:t>
            </a:r>
            <a:endParaRPr sz="1900"/>
          </a:p>
          <a:p>
            <a:pPr indent="0" lvl="0" marL="0" rtl="0" algn="l">
              <a:spcBef>
                <a:spcPts val="0"/>
              </a:spcBef>
              <a:spcAft>
                <a:spcPts val="0"/>
              </a:spcAft>
              <a:buNone/>
            </a:pPr>
            <a:r>
              <a:rPr lang="en" sz="1900"/>
              <a:t>-Para que la población no crezca en exceso. </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36"/>
          <p:cNvSpPr txBox="1"/>
          <p:nvPr>
            <p:ph type="title"/>
          </p:nvPr>
        </p:nvSpPr>
        <p:spPr>
          <a:xfrm>
            <a:off x="578330" y="403357"/>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5.1 Enfoque elitista</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373725" y="640425"/>
            <a:ext cx="8504400" cy="4331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Operador de viaje: </a:t>
            </a:r>
            <a:r>
              <a:rPr lang="en" sz="1600"/>
              <a:t>Se trata de una de las mejoras propuestas para mejorar los resultados obtenidos.</a:t>
            </a:r>
            <a:endParaRPr sz="1600"/>
          </a:p>
          <a:p>
            <a:pPr indent="-330200" lvl="0" marL="457200" rtl="0" algn="l">
              <a:spcBef>
                <a:spcPts val="600"/>
              </a:spcBef>
              <a:spcAft>
                <a:spcPts val="0"/>
              </a:spcAft>
              <a:buSzPts val="1600"/>
              <a:buChar char="-"/>
            </a:pPr>
            <a:r>
              <a:rPr lang="en" sz="1600"/>
              <a:t>Tenemos soluciones en diferentes superficies que han ido evolucionando en paralelo pero de forma independiente, explorando así distintas regiones del espacio ya que el operador de mutación aplicado es distinto en cada una de ellas.</a:t>
            </a:r>
            <a:endParaRPr sz="1600"/>
          </a:p>
          <a:p>
            <a:pPr indent="0" lvl="0" marL="9144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El operador de viaje establece que la mejor solución de cada superficie podrá viajar a otra y seguir con el mismo proceso de crecimiento descrito hasta aquí, pero aplicándole un nuevo operador de mutación.</a:t>
            </a:r>
            <a:endParaRPr sz="1600"/>
          </a:p>
          <a:p>
            <a:pPr indent="0" lvl="0" marL="914400" rtl="0" algn="l">
              <a:spcBef>
                <a:spcPts val="600"/>
              </a:spcBef>
              <a:spcAft>
                <a:spcPts val="0"/>
              </a:spcAft>
              <a:buNone/>
            </a:pPr>
            <a:r>
              <a:t/>
            </a:r>
            <a:endParaRPr sz="1600"/>
          </a:p>
          <a:p>
            <a:pPr indent="-330200" lvl="0" marL="457200" rtl="0" algn="l">
              <a:spcBef>
                <a:spcPts val="600"/>
              </a:spcBef>
              <a:spcAft>
                <a:spcPts val="0"/>
              </a:spcAft>
              <a:buSzPts val="1600"/>
              <a:buChar char="-"/>
            </a:pPr>
            <a:r>
              <a:rPr b="1" lang="en" sz="1600"/>
              <a:t>Modelo Distribuido.</a:t>
            </a:r>
            <a:r>
              <a:rPr lang="en" sz="1600"/>
              <a:t> Modelo </a:t>
            </a:r>
            <a:r>
              <a:rPr b="1" lang="en" sz="1600"/>
              <a:t>isla</a:t>
            </a:r>
            <a:r>
              <a:rPr lang="en" sz="1600"/>
              <a:t> estudiado en teoría. Estructura de intercomunicación en forma de </a:t>
            </a:r>
            <a:r>
              <a:rPr b="1" lang="en" sz="1600"/>
              <a:t>anillo</a:t>
            </a:r>
            <a:r>
              <a:rPr lang="en" sz="1600"/>
              <a:t> ya que el sentido de flujo es único.</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b="1" sz="1500"/>
          </a:p>
          <a:p>
            <a:pPr indent="0" lvl="0" marL="0" rtl="0" algn="l">
              <a:spcBef>
                <a:spcPts val="600"/>
              </a:spcBef>
              <a:spcAft>
                <a:spcPts val="0"/>
              </a:spcAft>
              <a:buNone/>
            </a:pPr>
            <a:r>
              <a:t/>
            </a:r>
            <a:endParaRPr sz="1500"/>
          </a:p>
        </p:txBody>
      </p:sp>
      <p:sp>
        <p:nvSpPr>
          <p:cNvPr id="268" name="Google Shape;268;p37"/>
          <p:cNvSpPr txBox="1"/>
          <p:nvPr>
            <p:ph type="title"/>
          </p:nvPr>
        </p:nvSpPr>
        <p:spPr>
          <a:xfrm>
            <a:off x="404330" y="32678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5.2 Modelo distribuido. Modelo isla</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2" name="Shape 272"/>
        <p:cNvGrpSpPr/>
        <p:nvPr/>
      </p:nvGrpSpPr>
      <p:grpSpPr>
        <a:xfrm>
          <a:off x="0" y="0"/>
          <a:ext cx="0" cy="0"/>
          <a:chOff x="0" y="0"/>
          <a:chExt cx="0" cy="0"/>
        </a:xfrm>
      </p:grpSpPr>
      <p:sp>
        <p:nvSpPr>
          <p:cNvPr id="273" name="Google Shape;273;p3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75" name="Google Shape;275;p3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8"/>
          <p:cNvPicPr preferRelativeResize="0"/>
          <p:nvPr/>
        </p:nvPicPr>
        <p:blipFill>
          <a:blip r:embed="rId3">
            <a:alphaModFix/>
          </a:blip>
          <a:stretch>
            <a:fillRect/>
          </a:stretch>
        </p:blipFill>
        <p:spPr>
          <a:xfrm>
            <a:off x="1831750" y="148987"/>
            <a:ext cx="4929376" cy="48455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9"/>
          <p:cNvSpPr txBox="1"/>
          <p:nvPr>
            <p:ph idx="4294967295" type="ctrTitle"/>
          </p:nvPr>
        </p:nvSpPr>
        <p:spPr>
          <a:xfrm>
            <a:off x="724700" y="1003100"/>
            <a:ext cx="7390800" cy="359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En una primera versión, las soluciones iniciales estaban formadas aleatoriamente, por ello, a esta esta aleatoriedad añadimos soluciones que se han formado mediante el algoritmo de </a:t>
            </a:r>
            <a:r>
              <a:rPr b="1" lang="en" sz="1900"/>
              <a:t>Búsqueda Tabú.</a:t>
            </a:r>
            <a:r>
              <a:rPr lang="en" sz="1900"/>
              <a:t> </a:t>
            </a:r>
            <a:endParaRPr sz="1900"/>
          </a:p>
          <a:p>
            <a:pPr indent="0" lvl="0" marL="457200" rtl="0" algn="l">
              <a:spcBef>
                <a:spcPts val="0"/>
              </a:spcBef>
              <a:spcAft>
                <a:spcPts val="0"/>
              </a:spcAft>
              <a:buNone/>
            </a:pPr>
            <a:r>
              <a:rPr lang="en" sz="1900"/>
              <a:t>Por tanto, tenemos un 50% de soluciones iniciales formadas aleatoriamente y otro 50% serán soluciones de ‘calidad’ formadas a partir del algoritmo de </a:t>
            </a:r>
            <a:r>
              <a:rPr b="1" lang="en" sz="1900"/>
              <a:t>Búsqueda Tabú</a:t>
            </a:r>
            <a:r>
              <a:rPr lang="en" sz="1900"/>
              <a:t>.</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Favorecemos un equilibrio entre la exploración y la explotación.</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3" name="Google Shape;283;p39"/>
          <p:cNvSpPr txBox="1"/>
          <p:nvPr>
            <p:ph type="title"/>
          </p:nvPr>
        </p:nvSpPr>
        <p:spPr>
          <a:xfrm>
            <a:off x="529605"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5.3 Búsqueda Tabú</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1</a:t>
            </a:r>
            <a:endParaRPr sz="6000">
              <a:solidFill>
                <a:srgbClr val="9FC5E8"/>
              </a:solidFill>
            </a:endParaRPr>
          </a:p>
          <a:p>
            <a:pPr indent="457200" lvl="0" marL="1371600" rtl="0" algn="l">
              <a:spcBef>
                <a:spcPts val="0"/>
              </a:spcBef>
              <a:spcAft>
                <a:spcPts val="0"/>
              </a:spcAft>
              <a:buNone/>
            </a:pPr>
            <a:r>
              <a:t/>
            </a:r>
            <a:endParaRPr/>
          </a:p>
        </p:txBody>
      </p:sp>
      <p:sp>
        <p:nvSpPr>
          <p:cNvPr id="79" name="Google Shape;79;p1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3"/>
          <p:cNvSpPr txBox="1"/>
          <p:nvPr>
            <p:ph type="ctrTitle"/>
          </p:nvPr>
        </p:nvSpPr>
        <p:spPr>
          <a:xfrm>
            <a:off x="1066875" y="807803"/>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solidFill>
                <a:srgbClr val="9FC5E8"/>
              </a:solidFill>
            </a:endParaRPr>
          </a:p>
          <a:p>
            <a:pPr indent="457200" lvl="0" marL="1371600" rtl="0" algn="l">
              <a:spcBef>
                <a:spcPts val="0"/>
              </a:spcBef>
              <a:spcAft>
                <a:spcPts val="0"/>
              </a:spcAft>
              <a:buNone/>
            </a:pPr>
            <a:r>
              <a:rPr lang="en"/>
              <a:t>Problema de la Máxima Diversidad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40"/>
          <p:cNvSpPr txBox="1"/>
          <p:nvPr>
            <p:ph idx="4294967295" type="ctrTitle"/>
          </p:nvPr>
        </p:nvSpPr>
        <p:spPr>
          <a:xfrm>
            <a:off x="693600" y="907225"/>
            <a:ext cx="7756800" cy="4007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Se trata de una metaheurística que utiliza un procedimiento de búsqueda heurística local para explorar el espacio de la solución que pertenece a un óptimo local.</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Se caracteriza por el uso de memoria adaptativa, que hace que el comportamiento de búsqueda sea más flexible.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Para dar pesos, se basa de dos variables, beta y delta. Cada solución usará distintos valores de estos parámetros para una mayor diversidad.</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p40"/>
          <p:cNvSpPr txBox="1"/>
          <p:nvPr>
            <p:ph type="title"/>
          </p:nvPr>
        </p:nvSpPr>
        <p:spPr>
          <a:xfrm>
            <a:off x="529605"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5.3 Búsqueda Tabú</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41"/>
          <p:cNvSpPr txBox="1"/>
          <p:nvPr>
            <p:ph idx="4294967295" type="ctrTitle"/>
          </p:nvPr>
        </p:nvSpPr>
        <p:spPr>
          <a:xfrm>
            <a:off x="889800" y="907226"/>
            <a:ext cx="7205700" cy="3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sz="1800"/>
              <a:t>l algoritmo se apoya en dos listas:</a:t>
            </a:r>
            <a:endParaRPr sz="1800"/>
          </a:p>
          <a:p>
            <a:pPr indent="-342900" lvl="0" marL="457200" rtl="0" algn="l">
              <a:spcBef>
                <a:spcPts val="0"/>
              </a:spcBef>
              <a:spcAft>
                <a:spcPts val="0"/>
              </a:spcAft>
              <a:buSzPts val="1800"/>
              <a:buChar char="-"/>
            </a:pPr>
            <a:r>
              <a:rPr b="1" lang="en" sz="1800"/>
              <a:t>freq:</a:t>
            </a:r>
            <a:r>
              <a:rPr lang="en" sz="1800"/>
              <a:t> Almacena el número de veces que el elemento i ha sido seleccionado en construcciones previas.</a:t>
            </a:r>
            <a:endParaRPr sz="1800"/>
          </a:p>
          <a:p>
            <a:pPr indent="-342900" lvl="0" marL="457200" rtl="0" algn="l">
              <a:spcBef>
                <a:spcPts val="0"/>
              </a:spcBef>
              <a:spcAft>
                <a:spcPts val="0"/>
              </a:spcAft>
              <a:buSzPts val="1800"/>
              <a:buChar char="-"/>
            </a:pPr>
            <a:r>
              <a:rPr b="1" lang="en" sz="1800"/>
              <a:t>quality:</a:t>
            </a:r>
            <a:r>
              <a:rPr lang="en" sz="1800"/>
              <a:t> Se almacena la media de las soluciones previas en las que el elemento i ha sido seleccionado.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Objetivo:</a:t>
            </a:r>
            <a:r>
              <a:rPr lang="en" sz="1800"/>
              <a:t> formar una solución tomando los elementos más atractivos del total de disponibles, para ello, el algoritmo favorece los elementos con bajas frecuencias y calidad alta.</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 name="Google Shape;297;p41"/>
          <p:cNvSpPr txBox="1"/>
          <p:nvPr>
            <p:ph type="title"/>
          </p:nvPr>
        </p:nvSpPr>
        <p:spPr>
          <a:xfrm>
            <a:off x="529605"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5.3 Búsqueda Tabú</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2"/>
          <p:cNvPicPr preferRelativeResize="0"/>
          <p:nvPr/>
        </p:nvPicPr>
        <p:blipFill>
          <a:blip r:embed="rId3">
            <a:alphaModFix/>
          </a:blip>
          <a:stretch>
            <a:fillRect/>
          </a:stretch>
        </p:blipFill>
        <p:spPr>
          <a:xfrm>
            <a:off x="2085325" y="377524"/>
            <a:ext cx="5038828" cy="4264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1050146" y="697025"/>
            <a:ext cx="70437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Exploración				vs				Explotación</a:t>
            </a:r>
            <a:endParaRPr b="1"/>
          </a:p>
        </p:txBody>
      </p:sp>
      <p:sp>
        <p:nvSpPr>
          <p:cNvPr id="310" name="Google Shape;310;p43"/>
          <p:cNvSpPr/>
          <p:nvPr/>
        </p:nvSpPr>
        <p:spPr>
          <a:xfrm>
            <a:off x="3229944" y="1312025"/>
            <a:ext cx="2684100" cy="2715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ousine"/>
                <a:ea typeface="Cousine"/>
                <a:cs typeface="Cousine"/>
                <a:sym typeface="Cousine"/>
              </a:rPr>
              <a:t>Búsqueda Tabú</a:t>
            </a:r>
            <a:endParaRPr sz="1600">
              <a:solidFill>
                <a:srgbClr val="FFFFFF"/>
              </a:solidFill>
              <a:latin typeface="Cousine"/>
              <a:ea typeface="Cousine"/>
              <a:cs typeface="Cousine"/>
              <a:sym typeface="Cousine"/>
            </a:endParaRPr>
          </a:p>
        </p:txBody>
      </p:sp>
      <p:sp>
        <p:nvSpPr>
          <p:cNvPr id="311" name="Google Shape;311;p43"/>
          <p:cNvSpPr/>
          <p:nvPr/>
        </p:nvSpPr>
        <p:spPr>
          <a:xfrm>
            <a:off x="790175" y="1312025"/>
            <a:ext cx="2684100" cy="2715900"/>
          </a:xfrm>
          <a:prstGeom prst="ellipse">
            <a:avLst/>
          </a:pr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Cousine"/>
                <a:ea typeface="Cousine"/>
                <a:cs typeface="Cousine"/>
                <a:sym typeface="Cousine"/>
              </a:rPr>
              <a:t>-Multiples superficies</a:t>
            </a:r>
            <a:endParaRPr sz="1000">
              <a:solidFill>
                <a:srgbClr val="FFFFFF"/>
              </a:solidFill>
              <a:latin typeface="Cousine"/>
              <a:ea typeface="Cousine"/>
              <a:cs typeface="Cousine"/>
              <a:sym typeface="Cousine"/>
            </a:endParaRPr>
          </a:p>
          <a:p>
            <a:pPr indent="0" lvl="0" marL="0" rtl="0" algn="ctr">
              <a:spcBef>
                <a:spcPts val="0"/>
              </a:spcBef>
              <a:spcAft>
                <a:spcPts val="0"/>
              </a:spcAft>
              <a:buNone/>
            </a:pPr>
            <a:r>
              <a:t/>
            </a:r>
            <a:endParaRPr sz="1000">
              <a:solidFill>
                <a:srgbClr val="FFFFFF"/>
              </a:solidFill>
              <a:latin typeface="Cousine"/>
              <a:ea typeface="Cousine"/>
              <a:cs typeface="Cousine"/>
              <a:sym typeface="Cousine"/>
            </a:endParaRPr>
          </a:p>
          <a:p>
            <a:pPr indent="0" lvl="0" marL="0" rtl="0" algn="l">
              <a:spcBef>
                <a:spcPts val="0"/>
              </a:spcBef>
              <a:spcAft>
                <a:spcPts val="0"/>
              </a:spcAft>
              <a:buNone/>
            </a:pPr>
            <a:r>
              <a:rPr lang="en" sz="1000">
                <a:solidFill>
                  <a:srgbClr val="FFFFFF"/>
                </a:solidFill>
                <a:latin typeface="Cousine"/>
                <a:ea typeface="Cousine"/>
                <a:cs typeface="Cousine"/>
                <a:sym typeface="Cousine"/>
              </a:rPr>
              <a:t>-Diferentes soluciones iniciales en cada superficie</a:t>
            </a:r>
            <a:endParaRPr sz="1000">
              <a:solidFill>
                <a:srgbClr val="FFFFFF"/>
              </a:solidFill>
              <a:latin typeface="Cousine"/>
              <a:ea typeface="Cousine"/>
              <a:cs typeface="Cousine"/>
              <a:sym typeface="Cousine"/>
            </a:endParaRPr>
          </a:p>
          <a:p>
            <a:pPr indent="0" lvl="0" marL="0" rtl="0" algn="l">
              <a:spcBef>
                <a:spcPts val="0"/>
              </a:spcBef>
              <a:spcAft>
                <a:spcPts val="0"/>
              </a:spcAft>
              <a:buNone/>
            </a:pPr>
            <a:r>
              <a:t/>
            </a:r>
            <a:endParaRPr sz="1000">
              <a:solidFill>
                <a:srgbClr val="FFFFFF"/>
              </a:solidFill>
              <a:latin typeface="Cousine"/>
              <a:ea typeface="Cousine"/>
              <a:cs typeface="Cousine"/>
              <a:sym typeface="Cousine"/>
            </a:endParaRPr>
          </a:p>
          <a:p>
            <a:pPr indent="0" lvl="0" marL="0" rtl="0" algn="l">
              <a:spcBef>
                <a:spcPts val="0"/>
              </a:spcBef>
              <a:spcAft>
                <a:spcPts val="0"/>
              </a:spcAft>
              <a:buNone/>
            </a:pPr>
            <a:r>
              <a:rPr lang="en" sz="1000">
                <a:solidFill>
                  <a:srgbClr val="FFFFFF"/>
                </a:solidFill>
                <a:latin typeface="Cousine"/>
                <a:ea typeface="Cousine"/>
                <a:cs typeface="Cousine"/>
                <a:sym typeface="Cousine"/>
              </a:rPr>
              <a:t>-Operadores de mutación distintos</a:t>
            </a:r>
            <a:endParaRPr sz="1000">
              <a:solidFill>
                <a:srgbClr val="FFFFFF"/>
              </a:solidFill>
              <a:latin typeface="Cousine"/>
              <a:ea typeface="Cousine"/>
              <a:cs typeface="Cousine"/>
              <a:sym typeface="Cousine"/>
            </a:endParaRPr>
          </a:p>
          <a:p>
            <a:pPr indent="0" lvl="0" marL="0" rtl="0" algn="l">
              <a:spcBef>
                <a:spcPts val="0"/>
              </a:spcBef>
              <a:spcAft>
                <a:spcPts val="0"/>
              </a:spcAft>
              <a:buNone/>
            </a:pPr>
            <a:r>
              <a:t/>
            </a:r>
            <a:endParaRPr sz="1000">
              <a:solidFill>
                <a:srgbClr val="FFFFFF"/>
              </a:solidFill>
              <a:latin typeface="Cousine"/>
              <a:ea typeface="Cousine"/>
              <a:cs typeface="Cousine"/>
              <a:sym typeface="Cousine"/>
            </a:endParaRPr>
          </a:p>
          <a:p>
            <a:pPr indent="0" lvl="0" marL="0" rtl="0" algn="l">
              <a:spcBef>
                <a:spcPts val="0"/>
              </a:spcBef>
              <a:spcAft>
                <a:spcPts val="0"/>
              </a:spcAft>
              <a:buNone/>
            </a:pPr>
            <a:r>
              <a:rPr lang="en" sz="1000">
                <a:solidFill>
                  <a:srgbClr val="FFFFFF"/>
                </a:solidFill>
                <a:latin typeface="Cousine"/>
                <a:ea typeface="Cousine"/>
                <a:cs typeface="Cousine"/>
                <a:sym typeface="Cousine"/>
              </a:rPr>
              <a:t>-Modelo Distribuido. Modelo Isla</a:t>
            </a:r>
            <a:endParaRPr sz="1000">
              <a:solidFill>
                <a:srgbClr val="FFFFFF"/>
              </a:solidFill>
              <a:latin typeface="Cousine"/>
              <a:ea typeface="Cousine"/>
              <a:cs typeface="Cousine"/>
              <a:sym typeface="Cousine"/>
            </a:endParaRPr>
          </a:p>
        </p:txBody>
      </p:sp>
      <p:sp>
        <p:nvSpPr>
          <p:cNvPr id="312" name="Google Shape;312;p43"/>
          <p:cNvSpPr/>
          <p:nvPr/>
        </p:nvSpPr>
        <p:spPr>
          <a:xfrm>
            <a:off x="5669849" y="1312025"/>
            <a:ext cx="2684100" cy="2715900"/>
          </a:xfrm>
          <a:prstGeom prst="ellipse">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Cousine"/>
                <a:ea typeface="Cousine"/>
                <a:cs typeface="Cousine"/>
                <a:sym typeface="Cousine"/>
              </a:rPr>
              <a:t>- </a:t>
            </a:r>
            <a:r>
              <a:rPr lang="en" sz="1500">
                <a:solidFill>
                  <a:srgbClr val="FFFFFF"/>
                </a:solidFill>
                <a:latin typeface="Cousine"/>
                <a:ea typeface="Cousine"/>
                <a:cs typeface="Cousine"/>
                <a:sym typeface="Cousine"/>
              </a:rPr>
              <a:t>Enfoque elitista</a:t>
            </a:r>
            <a:endParaRPr sz="1500">
              <a:solidFill>
                <a:srgbClr val="FFFFFF"/>
              </a:solidFill>
              <a:latin typeface="Cousine"/>
              <a:ea typeface="Cousine"/>
              <a:cs typeface="Cousine"/>
              <a:sym typeface="Cousine"/>
            </a:endParaRPr>
          </a:p>
          <a:p>
            <a:pPr indent="0" lvl="0" marL="0" rtl="0" algn="ctr">
              <a:spcBef>
                <a:spcPts val="0"/>
              </a:spcBef>
              <a:spcAft>
                <a:spcPts val="0"/>
              </a:spcAft>
              <a:buNone/>
            </a:pPr>
            <a:r>
              <a:t/>
            </a:r>
            <a:endParaRPr sz="1500">
              <a:solidFill>
                <a:srgbClr val="FFFFFF"/>
              </a:solidFill>
              <a:latin typeface="Cousine"/>
              <a:ea typeface="Cousine"/>
              <a:cs typeface="Cousine"/>
              <a:sym typeface="Cousine"/>
            </a:endParaRPr>
          </a:p>
          <a:p>
            <a:pPr indent="-323850" lvl="0" marL="457200" rtl="0" algn="l">
              <a:spcBef>
                <a:spcPts val="0"/>
              </a:spcBef>
              <a:spcAft>
                <a:spcPts val="0"/>
              </a:spcAft>
              <a:buClr>
                <a:srgbClr val="FFFFFF"/>
              </a:buClr>
              <a:buSzPts val="1500"/>
              <a:buFont typeface="Cousine"/>
              <a:buChar char="-"/>
            </a:pPr>
            <a:r>
              <a:rPr lang="en" sz="1500">
                <a:solidFill>
                  <a:srgbClr val="FFFFFF"/>
                </a:solidFill>
                <a:latin typeface="Cousine"/>
                <a:ea typeface="Cousine"/>
                <a:cs typeface="Cousine"/>
                <a:sym typeface="Cousine"/>
              </a:rPr>
              <a:t>Búsqueda Local</a:t>
            </a:r>
            <a:endParaRPr sz="1500">
              <a:solidFill>
                <a:srgbClr val="FFFFFF"/>
              </a:solidFill>
              <a:latin typeface="Cousine"/>
              <a:ea typeface="Cousine"/>
              <a:cs typeface="Cousine"/>
              <a:sym typeface="Cousine"/>
            </a:endParaRPr>
          </a:p>
        </p:txBody>
      </p:sp>
      <p:sp>
        <p:nvSpPr>
          <p:cNvPr id="313" name="Google Shape;313;p4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6</a:t>
            </a:r>
            <a:endParaRPr sz="6000">
              <a:solidFill>
                <a:srgbClr val="9FC5E8"/>
              </a:solidFill>
            </a:endParaRPr>
          </a:p>
          <a:p>
            <a:pPr indent="457200" lvl="0" marL="1371600" rtl="0" algn="l">
              <a:spcBef>
                <a:spcPts val="0"/>
              </a:spcBef>
              <a:spcAft>
                <a:spcPts val="0"/>
              </a:spcAft>
              <a:buNone/>
            </a:pPr>
            <a:r>
              <a:t/>
            </a:r>
            <a:endParaRPr/>
          </a:p>
        </p:txBody>
      </p:sp>
      <p:sp>
        <p:nvSpPr>
          <p:cNvPr id="319" name="Google Shape;319;p4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44"/>
          <p:cNvSpPr txBox="1"/>
          <p:nvPr>
            <p:ph type="ctrTitle"/>
          </p:nvPr>
        </p:nvSpPr>
        <p:spPr>
          <a:xfrm>
            <a:off x="804925" y="2277753"/>
            <a:ext cx="7205700" cy="1159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  Resultados Obtenidos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4" name="Shape 324"/>
        <p:cNvGrpSpPr/>
        <p:nvPr/>
      </p:nvGrpSpPr>
      <p:grpSpPr>
        <a:xfrm>
          <a:off x="0" y="0"/>
          <a:ext cx="0" cy="0"/>
          <a:chOff x="0" y="0"/>
          <a:chExt cx="0" cy="0"/>
        </a:xfrm>
      </p:grpSpPr>
      <p:sp>
        <p:nvSpPr>
          <p:cNvPr id="325" name="Google Shape;325;p45"/>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327" name="Google Shape;327;p4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45"/>
          <p:cNvPicPr preferRelativeResize="0"/>
          <p:nvPr/>
        </p:nvPicPr>
        <p:blipFill>
          <a:blip r:embed="rId3">
            <a:alphaModFix/>
          </a:blip>
          <a:stretch>
            <a:fillRect/>
          </a:stretch>
        </p:blipFill>
        <p:spPr>
          <a:xfrm>
            <a:off x="1102438" y="147493"/>
            <a:ext cx="6843225" cy="4751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501776" y="514700"/>
            <a:ext cx="59850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 Resultados obtenidos</a:t>
            </a:r>
            <a:endParaRPr b="1"/>
          </a:p>
        </p:txBody>
      </p:sp>
      <p:sp>
        <p:nvSpPr>
          <p:cNvPr id="334" name="Google Shape;334;p4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6"/>
          <p:cNvPicPr preferRelativeResize="0"/>
          <p:nvPr/>
        </p:nvPicPr>
        <p:blipFill>
          <a:blip r:embed="rId3">
            <a:alphaModFix/>
          </a:blip>
          <a:stretch>
            <a:fillRect/>
          </a:stretch>
        </p:blipFill>
        <p:spPr>
          <a:xfrm>
            <a:off x="708800" y="1466725"/>
            <a:ext cx="4467300" cy="2319550"/>
          </a:xfrm>
          <a:prstGeom prst="rect">
            <a:avLst/>
          </a:prstGeom>
          <a:noFill/>
          <a:ln>
            <a:noFill/>
          </a:ln>
        </p:spPr>
      </p:pic>
      <p:sp>
        <p:nvSpPr>
          <p:cNvPr id="336" name="Google Shape;336;p46"/>
          <p:cNvSpPr txBox="1"/>
          <p:nvPr>
            <p:ph idx="4294967295" type="ctrTitle"/>
          </p:nvPr>
        </p:nvSpPr>
        <p:spPr>
          <a:xfrm>
            <a:off x="5498475" y="1044000"/>
            <a:ext cx="3292500" cy="3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-Conjunto de datos, referentes al grupo de distancias Euclídeas con n=500, m=50,  en el que mejor resultados se han obtenido.</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-Podemos afirmar que hay convergencia con las tres versiones en todas las instancias y, por ello, la desviación obtenida es prácticamente nula.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 </a:t>
            </a:r>
            <a:r>
              <a:rPr b="1" lang="en"/>
              <a:t>Resultados obtenidos</a:t>
            </a:r>
            <a:endParaRPr b="1"/>
          </a:p>
        </p:txBody>
      </p:sp>
      <p:sp>
        <p:nvSpPr>
          <p:cNvPr id="342" name="Google Shape;342;p4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7"/>
          <p:cNvPicPr preferRelativeResize="0"/>
          <p:nvPr/>
        </p:nvPicPr>
        <p:blipFill>
          <a:blip r:embed="rId3">
            <a:alphaModFix/>
          </a:blip>
          <a:stretch>
            <a:fillRect/>
          </a:stretch>
        </p:blipFill>
        <p:spPr>
          <a:xfrm>
            <a:off x="4271325" y="1416450"/>
            <a:ext cx="4450000" cy="2310575"/>
          </a:xfrm>
          <a:prstGeom prst="rect">
            <a:avLst/>
          </a:prstGeom>
          <a:noFill/>
          <a:ln>
            <a:noFill/>
          </a:ln>
        </p:spPr>
      </p:pic>
      <p:sp>
        <p:nvSpPr>
          <p:cNvPr id="344" name="Google Shape;344;p47"/>
          <p:cNvSpPr txBox="1"/>
          <p:nvPr>
            <p:ph idx="4294967295" type="ctrTitle"/>
          </p:nvPr>
        </p:nvSpPr>
        <p:spPr>
          <a:xfrm>
            <a:off x="404325" y="907225"/>
            <a:ext cx="3867000" cy="3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t>
            </a:r>
            <a:r>
              <a:rPr lang="en" sz="1400"/>
              <a:t>Conjunto de datos correspondiente al grupo de distancias enteras y tamaño de n=2000 y m=200.</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 observa claramente que el perfil rojo referente a la versión original (sin hibridar) se encuentra por debajo de las otras dos implementaciones.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-En relación con las versiones hibridadas (perfil amarillo y verde), vemos que en todas las instancias menos en 3 de ellas, hibridar el algoritmo con BL y Búsqueda Tabú mejora en gran medida.</a:t>
            </a:r>
            <a:endParaRPr sz="14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432152" y="49382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 </a:t>
            </a:r>
            <a:r>
              <a:rPr b="1" lang="en"/>
              <a:t>Resultados obtenidos</a:t>
            </a:r>
            <a:endParaRPr b="1"/>
          </a:p>
        </p:txBody>
      </p:sp>
      <p:sp>
        <p:nvSpPr>
          <p:cNvPr id="350" name="Google Shape;350;p4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48"/>
          <p:cNvPicPr preferRelativeResize="0"/>
          <p:nvPr/>
        </p:nvPicPr>
        <p:blipFill>
          <a:blip r:embed="rId3">
            <a:alphaModFix/>
          </a:blip>
          <a:stretch>
            <a:fillRect/>
          </a:stretch>
        </p:blipFill>
        <p:spPr>
          <a:xfrm>
            <a:off x="753375" y="1440750"/>
            <a:ext cx="4431875" cy="2301125"/>
          </a:xfrm>
          <a:prstGeom prst="rect">
            <a:avLst/>
          </a:prstGeom>
          <a:noFill/>
          <a:ln>
            <a:noFill/>
          </a:ln>
        </p:spPr>
      </p:pic>
      <p:sp>
        <p:nvSpPr>
          <p:cNvPr id="352" name="Google Shape;352;p48"/>
          <p:cNvSpPr txBox="1"/>
          <p:nvPr>
            <p:ph idx="4294967295" type="ctrTitle"/>
          </p:nvPr>
        </p:nvSpPr>
        <p:spPr>
          <a:xfrm>
            <a:off x="5498475" y="493825"/>
            <a:ext cx="3292500" cy="3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-Ambas versiones hibridadas mejoran bastante respecto al algoritmo original debido en cierto modo a las técnicas introducidas para evitar óptimos locales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-El claro ganador vuelve a ser la versión de Búsqueda </a:t>
            </a:r>
            <a:r>
              <a:rPr b="1" lang="en" sz="1400"/>
              <a:t>Tabú + BL</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-Esto era de esperar ya que a la hora de crear las distintas soluciones aleatorias, se han añadido algunas de 'calidad' por lo que no dependemos tanto de la aleatoriedad inicial de las soluciones.</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6" name="Shape 356"/>
        <p:cNvGrpSpPr/>
        <p:nvPr/>
      </p:nvGrpSpPr>
      <p:grpSpPr>
        <a:xfrm>
          <a:off x="0" y="0"/>
          <a:ext cx="0" cy="0"/>
          <a:chOff x="0" y="0"/>
          <a:chExt cx="0" cy="0"/>
        </a:xfrm>
      </p:grpSpPr>
      <p:sp>
        <p:nvSpPr>
          <p:cNvPr id="357" name="Google Shape;357;p4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49"/>
          <p:cNvPicPr preferRelativeResize="0"/>
          <p:nvPr/>
        </p:nvPicPr>
        <p:blipFill>
          <a:blip r:embed="rId3">
            <a:alphaModFix/>
          </a:blip>
          <a:stretch>
            <a:fillRect/>
          </a:stretch>
        </p:blipFill>
        <p:spPr>
          <a:xfrm>
            <a:off x="1898575" y="547925"/>
            <a:ext cx="4368874" cy="388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4"/>
          <p:cNvSpPr txBox="1"/>
          <p:nvPr>
            <p:ph idx="1" type="body"/>
          </p:nvPr>
        </p:nvSpPr>
        <p:spPr>
          <a:xfrm>
            <a:off x="2276775" y="432200"/>
            <a:ext cx="44835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Times New Roman"/>
                <a:ea typeface="Times New Roman"/>
                <a:cs typeface="Times New Roman"/>
                <a:sym typeface="Times New Roman"/>
              </a:rPr>
              <a:t>El problema MDP se puede formular como:</a:t>
            </a:r>
            <a:endParaRPr>
              <a:latin typeface="Times New Roman"/>
              <a:ea typeface="Times New Roman"/>
              <a:cs typeface="Times New Roman"/>
              <a:sym typeface="Times New Roman"/>
            </a:endParaRPr>
          </a:p>
        </p:txBody>
      </p:sp>
      <p:sp>
        <p:nvSpPr>
          <p:cNvPr id="86" name="Google Shape;86;p1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10;&#10;&#10;&#10;&#10;&#10;\text{Maximizar:   }  z_{MS}(x) = \sum_{i=1}^{n-1} \sum_{j=i+1}^{n} d_{ij}x_i x_j \\&#10;&#10;&#10;&#10;" id="87" name="Google Shape;87;p14" title="MathEquation,#ffffff"/>
          <p:cNvPicPr preferRelativeResize="0"/>
          <p:nvPr/>
        </p:nvPicPr>
        <p:blipFill>
          <a:blip r:embed="rId3">
            <a:alphaModFix/>
          </a:blip>
          <a:stretch>
            <a:fillRect/>
          </a:stretch>
        </p:blipFill>
        <p:spPr>
          <a:xfrm>
            <a:off x="2154912" y="1149500"/>
            <a:ext cx="4727250" cy="620450"/>
          </a:xfrm>
          <a:prstGeom prst="rect">
            <a:avLst/>
          </a:prstGeom>
          <a:noFill/>
          <a:ln>
            <a:noFill/>
          </a:ln>
        </p:spPr>
      </p:pic>
      <p:pic>
        <p:nvPicPr>
          <p:cNvPr descr="&#10;&#10;&#10;&#10;&#10;&#10;&#10;\text{Sujeto a: } \sum_{i=1}^{n} x_i=m \hspace{0.2cm} \text{ con } x_i=\{0,1\} \text{, } i=1,...,n  \hspace{0.5cm} , \text{donde: }&#10;&#10;&#10;" id="88" name="Google Shape;88;p14" title="MathEquation,#ffffff"/>
          <p:cNvPicPr preferRelativeResize="0"/>
          <p:nvPr/>
        </p:nvPicPr>
        <p:blipFill>
          <a:blip r:embed="rId4">
            <a:alphaModFix/>
          </a:blip>
          <a:stretch>
            <a:fillRect/>
          </a:stretch>
        </p:blipFill>
        <p:spPr>
          <a:xfrm>
            <a:off x="1507925" y="1837100"/>
            <a:ext cx="6344750" cy="325200"/>
          </a:xfrm>
          <a:prstGeom prst="rect">
            <a:avLst/>
          </a:prstGeom>
          <a:noFill/>
          <a:ln>
            <a:noFill/>
          </a:ln>
        </p:spPr>
      </p:pic>
      <p:sp>
        <p:nvSpPr>
          <p:cNvPr id="89" name="Google Shape;89;p14"/>
          <p:cNvSpPr txBox="1"/>
          <p:nvPr>
            <p:ph idx="1" type="body"/>
          </p:nvPr>
        </p:nvSpPr>
        <p:spPr>
          <a:xfrm>
            <a:off x="2438550" y="2398825"/>
            <a:ext cx="4483500" cy="1404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Times New Roman"/>
              <a:buAutoNum type="arabicPeriod"/>
            </a:pPr>
            <a:r>
              <a:rPr lang="en">
                <a:latin typeface="Times New Roman"/>
                <a:ea typeface="Times New Roman"/>
                <a:cs typeface="Times New Roman"/>
                <a:sym typeface="Times New Roman"/>
              </a:rPr>
              <a:t> x es una solución al problema que consiste en un vector binario que indica los m elementos seleccionados.</a:t>
            </a:r>
            <a:endParaRPr>
              <a:latin typeface="Times New Roman"/>
              <a:ea typeface="Times New Roman"/>
              <a:cs typeface="Times New Roman"/>
              <a:sym typeface="Times New Roman"/>
            </a:endParaRPr>
          </a:p>
          <a:p>
            <a:pPr indent="0" lvl="0" marL="457200" rtl="0" algn="l">
              <a:spcBef>
                <a:spcPts val="600"/>
              </a:spcBef>
              <a:spcAft>
                <a:spcPts val="0"/>
              </a:spcAft>
              <a:buNone/>
            </a:pPr>
            <a:r>
              <a:t/>
            </a:r>
            <a:endParaRPr>
              <a:latin typeface="Times New Roman"/>
              <a:ea typeface="Times New Roman"/>
              <a:cs typeface="Times New Roman"/>
              <a:sym typeface="Times New Roman"/>
            </a:endParaRPr>
          </a:p>
          <a:p>
            <a:pPr indent="-342900" lvl="0" marL="457200" rtl="0" algn="l">
              <a:spcBef>
                <a:spcPts val="600"/>
              </a:spcBef>
              <a:spcAft>
                <a:spcPts val="0"/>
              </a:spcAft>
              <a:buSzPts val="1800"/>
              <a:buFont typeface="Times New Roman"/>
              <a:buAutoNum type="arabicPeriod"/>
            </a:pPr>
            <a:r>
              <a:rPr lang="en">
                <a:latin typeface="Times New Roman"/>
                <a:ea typeface="Times New Roman"/>
                <a:cs typeface="Times New Roman"/>
                <a:sym typeface="Times New Roman"/>
              </a:rPr>
              <a:t>dij es la distancia existente entre los elementos i y j</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7</a:t>
            </a:r>
            <a:endParaRPr sz="6000">
              <a:solidFill>
                <a:srgbClr val="9FC5E8"/>
              </a:solidFill>
            </a:endParaRPr>
          </a:p>
          <a:p>
            <a:pPr indent="457200" lvl="0" marL="1371600" rtl="0" algn="l">
              <a:spcBef>
                <a:spcPts val="0"/>
              </a:spcBef>
              <a:spcAft>
                <a:spcPts val="0"/>
              </a:spcAft>
              <a:buNone/>
            </a:pPr>
            <a:r>
              <a:t/>
            </a:r>
            <a:endParaRPr/>
          </a:p>
        </p:txBody>
      </p:sp>
      <p:sp>
        <p:nvSpPr>
          <p:cNvPr id="364" name="Google Shape;364;p5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50"/>
          <p:cNvSpPr txBox="1"/>
          <p:nvPr>
            <p:ph type="ctrTitle"/>
          </p:nvPr>
        </p:nvSpPr>
        <p:spPr>
          <a:xfrm>
            <a:off x="804925" y="2277753"/>
            <a:ext cx="7205700" cy="1159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	 Análisis de escalado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1"/>
          <p:cNvSpPr txBox="1"/>
          <p:nvPr>
            <p:ph idx="1" type="body"/>
          </p:nvPr>
        </p:nvSpPr>
        <p:spPr>
          <a:xfrm>
            <a:off x="940650" y="955175"/>
            <a:ext cx="7262700" cy="397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-En nuestra propuesta tenemos un total de 4 superficies, por ello, me ha parecido una buena idea establecer 100.000 evaluaciones para cada una de ellas. En total 400.000 evaluaciones.</a:t>
            </a:r>
            <a:endParaRPr sz="1900"/>
          </a:p>
          <a:p>
            <a:pPr indent="0" lvl="0" marL="0" rtl="0" algn="l">
              <a:spcBef>
                <a:spcPts val="600"/>
              </a:spcBef>
              <a:spcAft>
                <a:spcPts val="0"/>
              </a:spcAft>
              <a:buNone/>
            </a:pPr>
            <a:r>
              <a:t/>
            </a:r>
            <a:endParaRPr sz="1900"/>
          </a:p>
          <a:p>
            <a:pPr indent="0" lvl="0" marL="0" rtl="0" algn="l">
              <a:spcBef>
                <a:spcPts val="600"/>
              </a:spcBef>
              <a:spcAft>
                <a:spcPts val="0"/>
              </a:spcAft>
              <a:buNone/>
            </a:pPr>
            <a:r>
              <a:rPr lang="en" sz="1900"/>
              <a:t>-Se ejecutarán las mejores hibridaciones de las prácticas anteriores para realizar un análisis de escalado comparativo.</a:t>
            </a:r>
            <a:endParaRPr sz="1900"/>
          </a:p>
        </p:txBody>
      </p:sp>
      <p:sp>
        <p:nvSpPr>
          <p:cNvPr id="372" name="Google Shape;372;p51"/>
          <p:cNvSpPr txBox="1"/>
          <p:nvPr>
            <p:ph type="title"/>
          </p:nvPr>
        </p:nvSpPr>
        <p:spPr>
          <a:xfrm>
            <a:off x="432152" y="49382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7</a:t>
            </a:r>
            <a:r>
              <a:rPr b="1" lang="en"/>
              <a:t>. Análisis de escalado</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6" name="Shape 376"/>
        <p:cNvGrpSpPr/>
        <p:nvPr/>
      </p:nvGrpSpPr>
      <p:grpSpPr>
        <a:xfrm>
          <a:off x="0" y="0"/>
          <a:ext cx="0" cy="0"/>
          <a:chOff x="0" y="0"/>
          <a:chExt cx="0" cy="0"/>
        </a:xfrm>
      </p:grpSpPr>
      <p:sp>
        <p:nvSpPr>
          <p:cNvPr id="377" name="Google Shape;377;p5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8" name="Google Shape;378;p52"/>
          <p:cNvPicPr preferRelativeResize="0"/>
          <p:nvPr/>
        </p:nvPicPr>
        <p:blipFill>
          <a:blip r:embed="rId3">
            <a:alphaModFix/>
          </a:blip>
          <a:stretch>
            <a:fillRect/>
          </a:stretch>
        </p:blipFill>
        <p:spPr>
          <a:xfrm>
            <a:off x="903037" y="1705925"/>
            <a:ext cx="7337926" cy="1392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cxnSp>
        <p:nvCxnSpPr>
          <p:cNvPr id="383" name="Google Shape;383;p53"/>
          <p:cNvCxnSpPr/>
          <p:nvPr/>
        </p:nvCxnSpPr>
        <p:spPr>
          <a:xfrm>
            <a:off x="586900" y="3019717"/>
            <a:ext cx="7093200" cy="0"/>
          </a:xfrm>
          <a:prstGeom prst="straightConnector1">
            <a:avLst/>
          </a:prstGeom>
          <a:noFill/>
          <a:ln cap="flat" cmpd="sng" w="9525">
            <a:solidFill>
              <a:srgbClr val="FFFFFF"/>
            </a:solidFill>
            <a:prstDash val="dash"/>
            <a:round/>
            <a:headEnd len="med" w="med" type="none"/>
            <a:tailEnd len="med" w="med" type="none"/>
          </a:ln>
        </p:spPr>
      </p:cxnSp>
      <p:cxnSp>
        <p:nvCxnSpPr>
          <p:cNvPr id="384" name="Google Shape;384;p53"/>
          <p:cNvCxnSpPr/>
          <p:nvPr/>
        </p:nvCxnSpPr>
        <p:spPr>
          <a:xfrm>
            <a:off x="599125" y="1714967"/>
            <a:ext cx="7093200" cy="0"/>
          </a:xfrm>
          <a:prstGeom prst="straightConnector1">
            <a:avLst/>
          </a:prstGeom>
          <a:noFill/>
          <a:ln cap="flat" cmpd="sng" w="9525">
            <a:solidFill>
              <a:srgbClr val="FFFFFF"/>
            </a:solidFill>
            <a:prstDash val="dash"/>
            <a:round/>
            <a:headEnd len="med" w="med" type="none"/>
            <a:tailEnd len="med" w="med" type="none"/>
          </a:ln>
        </p:spPr>
      </p:cxnSp>
      <p:sp>
        <p:nvSpPr>
          <p:cNvPr id="385" name="Google Shape;385;p5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3"/>
          <p:cNvSpPr txBox="1"/>
          <p:nvPr/>
        </p:nvSpPr>
        <p:spPr>
          <a:xfrm>
            <a:off x="1431750" y="2060000"/>
            <a:ext cx="3669900" cy="583800"/>
          </a:xfrm>
          <a:prstGeom prst="rect">
            <a:avLst/>
          </a:prstGeom>
          <a:noFill/>
          <a:ln cap="rnd" cmpd="sng" w="19050">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Cousine"/>
                <a:ea typeface="Cousine"/>
                <a:cs typeface="Cousine"/>
                <a:sym typeface="Cousine"/>
              </a:rPr>
              <a:t>ILS</a:t>
            </a:r>
            <a:endParaRPr sz="2300">
              <a:solidFill>
                <a:srgbClr val="FFFFFF"/>
              </a:solidFill>
              <a:latin typeface="Cousine"/>
              <a:ea typeface="Cousine"/>
              <a:cs typeface="Cousine"/>
              <a:sym typeface="Cousine"/>
            </a:endParaRPr>
          </a:p>
        </p:txBody>
      </p:sp>
      <p:sp>
        <p:nvSpPr>
          <p:cNvPr id="387" name="Google Shape;387;p53"/>
          <p:cNvSpPr txBox="1"/>
          <p:nvPr/>
        </p:nvSpPr>
        <p:spPr>
          <a:xfrm>
            <a:off x="1431750" y="3459148"/>
            <a:ext cx="3669900" cy="490500"/>
          </a:xfrm>
          <a:prstGeom prst="rect">
            <a:avLst/>
          </a:prstGeom>
          <a:noFill/>
          <a:ln cap="rnd"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Cousine"/>
                <a:ea typeface="Cousine"/>
                <a:cs typeface="Cousine"/>
                <a:sym typeface="Cousine"/>
              </a:rPr>
              <a:t>AM-(10,1,0)</a:t>
            </a:r>
            <a:endParaRPr sz="2100">
              <a:solidFill>
                <a:srgbClr val="FFFFFF"/>
              </a:solidFill>
              <a:latin typeface="Cousine"/>
              <a:ea typeface="Cousine"/>
              <a:cs typeface="Cousine"/>
              <a:sym typeface="Cousine"/>
            </a:endParaRPr>
          </a:p>
        </p:txBody>
      </p:sp>
      <p:cxnSp>
        <p:nvCxnSpPr>
          <p:cNvPr id="388" name="Google Shape;388;p53"/>
          <p:cNvCxnSpPr>
            <a:stCxn id="389" idx="2"/>
            <a:endCxn id="386" idx="0"/>
          </p:cNvCxnSpPr>
          <p:nvPr/>
        </p:nvCxnSpPr>
        <p:spPr>
          <a:xfrm flipH="1">
            <a:off x="3266700" y="1337825"/>
            <a:ext cx="3300" cy="722100"/>
          </a:xfrm>
          <a:prstGeom prst="straightConnector1">
            <a:avLst/>
          </a:prstGeom>
          <a:noFill/>
          <a:ln cap="rnd" cmpd="sng" w="9525">
            <a:solidFill>
              <a:srgbClr val="FFFFFF"/>
            </a:solidFill>
            <a:prstDash val="solid"/>
            <a:round/>
            <a:headEnd len="lg" w="lg" type="oval"/>
            <a:tailEnd len="lg" w="lg" type="triangle"/>
          </a:ln>
        </p:spPr>
      </p:cxnSp>
      <p:cxnSp>
        <p:nvCxnSpPr>
          <p:cNvPr id="390" name="Google Shape;390;p53"/>
          <p:cNvCxnSpPr>
            <a:stCxn id="386" idx="2"/>
            <a:endCxn id="387" idx="0"/>
          </p:cNvCxnSpPr>
          <p:nvPr/>
        </p:nvCxnSpPr>
        <p:spPr>
          <a:xfrm>
            <a:off x="3266700" y="2643800"/>
            <a:ext cx="0" cy="815400"/>
          </a:xfrm>
          <a:prstGeom prst="straightConnector1">
            <a:avLst/>
          </a:prstGeom>
          <a:noFill/>
          <a:ln cap="rnd" cmpd="sng" w="9525">
            <a:solidFill>
              <a:srgbClr val="FFFFFF"/>
            </a:solidFill>
            <a:prstDash val="solid"/>
            <a:round/>
            <a:headEnd len="lg" w="lg" type="oval"/>
            <a:tailEnd len="lg" w="lg" type="triangle"/>
          </a:ln>
        </p:spPr>
      </p:cxnSp>
      <p:sp>
        <p:nvSpPr>
          <p:cNvPr id="389" name="Google Shape;389;p53"/>
          <p:cNvSpPr txBox="1"/>
          <p:nvPr/>
        </p:nvSpPr>
        <p:spPr>
          <a:xfrm>
            <a:off x="1146000" y="883925"/>
            <a:ext cx="4248000" cy="453900"/>
          </a:xfrm>
          <a:prstGeom prst="rect">
            <a:avLst/>
          </a:pr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Cousine"/>
                <a:ea typeface="Cousine"/>
                <a:cs typeface="Cousine"/>
                <a:sym typeface="Cousine"/>
              </a:rPr>
              <a:t>Superficies+B.Tabú+BL</a:t>
            </a:r>
            <a:endParaRPr sz="2100">
              <a:solidFill>
                <a:srgbClr val="FFFFFF"/>
              </a:solidFill>
              <a:latin typeface="Cousine"/>
              <a:ea typeface="Cousine"/>
              <a:cs typeface="Cousine"/>
              <a:sym typeface="Cousine"/>
            </a:endParaRPr>
          </a:p>
        </p:txBody>
      </p:sp>
      <p:sp>
        <p:nvSpPr>
          <p:cNvPr id="391" name="Google Shape;391;p53"/>
          <p:cNvSpPr txBox="1"/>
          <p:nvPr/>
        </p:nvSpPr>
        <p:spPr>
          <a:xfrm>
            <a:off x="543875" y="837600"/>
            <a:ext cx="9714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usine"/>
                <a:ea typeface="Cousine"/>
                <a:cs typeface="Cousine"/>
                <a:sym typeface="Cousine"/>
              </a:rPr>
              <a:t>1º</a:t>
            </a:r>
            <a:endParaRPr sz="1800">
              <a:solidFill>
                <a:srgbClr val="FFFFFF"/>
              </a:solidFill>
              <a:latin typeface="Cousine"/>
              <a:ea typeface="Cousine"/>
              <a:cs typeface="Cousine"/>
              <a:sym typeface="Cousine"/>
            </a:endParaRPr>
          </a:p>
        </p:txBody>
      </p:sp>
      <p:sp>
        <p:nvSpPr>
          <p:cNvPr id="392" name="Google Shape;392;p53"/>
          <p:cNvSpPr txBox="1"/>
          <p:nvPr/>
        </p:nvSpPr>
        <p:spPr>
          <a:xfrm>
            <a:off x="543875" y="2059925"/>
            <a:ext cx="9714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usine"/>
                <a:ea typeface="Cousine"/>
                <a:cs typeface="Cousine"/>
                <a:sym typeface="Cousine"/>
              </a:rPr>
              <a:t>2º</a:t>
            </a:r>
            <a:endParaRPr sz="1800">
              <a:solidFill>
                <a:srgbClr val="FFFFFF"/>
              </a:solidFill>
              <a:latin typeface="Cousine"/>
              <a:ea typeface="Cousine"/>
              <a:cs typeface="Cousine"/>
              <a:sym typeface="Cousine"/>
            </a:endParaRPr>
          </a:p>
        </p:txBody>
      </p:sp>
      <p:sp>
        <p:nvSpPr>
          <p:cNvPr id="393" name="Google Shape;393;p53"/>
          <p:cNvSpPr txBox="1"/>
          <p:nvPr/>
        </p:nvSpPr>
        <p:spPr>
          <a:xfrm>
            <a:off x="543875" y="3365975"/>
            <a:ext cx="9714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usine"/>
                <a:ea typeface="Cousine"/>
                <a:cs typeface="Cousine"/>
                <a:sym typeface="Cousine"/>
              </a:rPr>
              <a:t>3º</a:t>
            </a:r>
            <a:endParaRPr sz="1800">
              <a:solidFill>
                <a:srgbClr val="FFFFFF"/>
              </a:solidFill>
              <a:latin typeface="Cousine"/>
              <a:ea typeface="Cousine"/>
              <a:cs typeface="Cousine"/>
              <a:sym typeface="Cousine"/>
            </a:endParaRPr>
          </a:p>
        </p:txBody>
      </p:sp>
      <p:sp>
        <p:nvSpPr>
          <p:cNvPr id="394" name="Google Shape;394;p53"/>
          <p:cNvSpPr txBox="1"/>
          <p:nvPr>
            <p:ph idx="4294967295" type="ctrTitle"/>
          </p:nvPr>
        </p:nvSpPr>
        <p:spPr>
          <a:xfrm>
            <a:off x="5795825" y="736025"/>
            <a:ext cx="3308100" cy="34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 obtienen los mejores resultados.</a:t>
            </a:r>
            <a:endParaRPr sz="1400"/>
          </a:p>
          <a:p>
            <a:pPr indent="0" lvl="0" marL="0" rtl="0" algn="l">
              <a:spcBef>
                <a:spcPts val="0"/>
              </a:spcBef>
              <a:spcAft>
                <a:spcPts val="0"/>
              </a:spcAft>
              <a:buNone/>
            </a:pPr>
            <a:r>
              <a:rPr lang="en" sz="1400"/>
              <a:t>-Es el que mejor escala.</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-Buenos resultados con ambos valores de evaluaciones pero mal escalado.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-Buen escalado y resultados, pero no tanto como los dos anteriores.</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4"/>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8</a:t>
            </a:r>
            <a:endParaRPr sz="6000">
              <a:solidFill>
                <a:srgbClr val="9FC5E8"/>
              </a:solidFill>
            </a:endParaRPr>
          </a:p>
          <a:p>
            <a:pPr indent="457200" lvl="0" marL="1371600" rtl="0" algn="l">
              <a:spcBef>
                <a:spcPts val="0"/>
              </a:spcBef>
              <a:spcAft>
                <a:spcPts val="0"/>
              </a:spcAft>
              <a:buNone/>
            </a:pPr>
            <a:r>
              <a:t/>
            </a:r>
            <a:endParaRPr/>
          </a:p>
        </p:txBody>
      </p:sp>
      <p:sp>
        <p:nvSpPr>
          <p:cNvPr id="400" name="Google Shape;400;p5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54"/>
          <p:cNvSpPr txBox="1"/>
          <p:nvPr>
            <p:ph type="ctrTitle"/>
          </p:nvPr>
        </p:nvSpPr>
        <p:spPr>
          <a:xfrm>
            <a:off x="1622175" y="2262353"/>
            <a:ext cx="7205700" cy="1159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Escenarios futuros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5"/>
          <p:cNvSpPr txBox="1"/>
          <p:nvPr>
            <p:ph idx="1" type="body"/>
          </p:nvPr>
        </p:nvSpPr>
        <p:spPr>
          <a:xfrm>
            <a:off x="809525" y="1048550"/>
            <a:ext cx="7247400" cy="3731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t>El conjunto inicial de superficies es de únicamente 4 y, a pesar de ello, los resultados son bastante prometedores.</a:t>
            </a:r>
            <a:endParaRPr sz="1900"/>
          </a:p>
          <a:p>
            <a:pPr indent="0" lvl="0" marL="457200" rtl="0" algn="l">
              <a:spcBef>
                <a:spcPts val="600"/>
              </a:spcBef>
              <a:spcAft>
                <a:spcPts val="0"/>
              </a:spcAft>
              <a:buNone/>
            </a:pPr>
            <a:r>
              <a:t/>
            </a:r>
            <a:endParaRPr sz="1900"/>
          </a:p>
          <a:p>
            <a:pPr indent="-349250" lvl="0" marL="457200" rtl="0" algn="l">
              <a:spcBef>
                <a:spcPts val="600"/>
              </a:spcBef>
              <a:spcAft>
                <a:spcPts val="0"/>
              </a:spcAft>
              <a:buSzPts val="1900"/>
              <a:buChar char="-"/>
            </a:pPr>
            <a:r>
              <a:rPr lang="en" sz="1900"/>
              <a:t>Podríamos hacer uso de nuevas superficies formadas a partir de sumas conexas (uniones) de las superficies anteriores y así tener entornos iniciales más amplios.</a:t>
            </a:r>
            <a:endParaRPr sz="1900"/>
          </a:p>
        </p:txBody>
      </p:sp>
      <p:sp>
        <p:nvSpPr>
          <p:cNvPr id="408" name="Google Shape;408;p55"/>
          <p:cNvSpPr txBox="1"/>
          <p:nvPr>
            <p:ph type="title"/>
          </p:nvPr>
        </p:nvSpPr>
        <p:spPr>
          <a:xfrm>
            <a:off x="432152" y="49382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8</a:t>
            </a:r>
            <a:r>
              <a:rPr b="1" lang="en"/>
              <a:t>. Escenarios futuros</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6"/>
          <p:cNvSpPr txBox="1"/>
          <p:nvPr>
            <p:ph idx="1" type="body"/>
          </p:nvPr>
        </p:nvSpPr>
        <p:spPr>
          <a:xfrm>
            <a:off x="794125" y="848200"/>
            <a:ext cx="7362900" cy="3993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La suma conexa de k planos proyectivos será una superficie no orientable mientras que la suma conexa de k toros será orientable.</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Se ha realizado un programa adicional para simular cómo sería el movimiento de una solución en un 2-toro y ver cómo actúan las identificaciones de éste.</a:t>
            </a:r>
            <a:endParaRPr sz="1800"/>
          </a:p>
          <a:p>
            <a:pPr indent="0" lvl="0" marL="0" rtl="0" algn="l">
              <a:spcBef>
                <a:spcPts val="600"/>
              </a:spcBef>
              <a:spcAft>
                <a:spcPts val="0"/>
              </a:spcAft>
              <a:buNone/>
            </a:pPr>
            <a:r>
              <a:t/>
            </a:r>
            <a:endParaRPr sz="1800"/>
          </a:p>
          <a:p>
            <a:pPr indent="-349250" lvl="0" marL="457200" rtl="0" algn="l">
              <a:spcBef>
                <a:spcPts val="600"/>
              </a:spcBef>
              <a:spcAft>
                <a:spcPts val="0"/>
              </a:spcAft>
              <a:buSzPts val="1900"/>
              <a:buChar char="-"/>
            </a:pPr>
            <a:r>
              <a:rPr lang="en" sz="1800"/>
              <a:t>El código del snake en un 2-toro se ha entregado junto al proyecto, en su versión en terminal y con interfaz gráfica. </a:t>
            </a:r>
            <a:r>
              <a:rPr lang="en" sz="1900"/>
              <a:t> </a:t>
            </a:r>
            <a:endParaRPr sz="1900"/>
          </a:p>
        </p:txBody>
      </p:sp>
      <p:sp>
        <p:nvSpPr>
          <p:cNvPr id="415" name="Google Shape;415;p56"/>
          <p:cNvSpPr txBox="1"/>
          <p:nvPr>
            <p:ph type="title"/>
          </p:nvPr>
        </p:nvSpPr>
        <p:spPr>
          <a:xfrm>
            <a:off x="432152" y="49382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8. Escenarios futuros</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7"/>
          <p:cNvPicPr preferRelativeResize="0"/>
          <p:nvPr/>
        </p:nvPicPr>
        <p:blipFill>
          <a:blip r:embed="rId3">
            <a:alphaModFix/>
          </a:blip>
          <a:stretch>
            <a:fillRect/>
          </a:stretch>
        </p:blipFill>
        <p:spPr>
          <a:xfrm>
            <a:off x="5412242" y="2864375"/>
            <a:ext cx="2880935" cy="1694325"/>
          </a:xfrm>
          <a:prstGeom prst="rect">
            <a:avLst/>
          </a:prstGeom>
          <a:noFill/>
          <a:ln>
            <a:noFill/>
          </a:ln>
        </p:spPr>
      </p:pic>
      <p:sp>
        <p:nvSpPr>
          <p:cNvPr id="422" name="Google Shape;422;p57"/>
          <p:cNvSpPr txBox="1"/>
          <p:nvPr>
            <p:ph idx="1" type="body"/>
          </p:nvPr>
        </p:nvSpPr>
        <p:spPr>
          <a:xfrm>
            <a:off x="4219888" y="3280725"/>
            <a:ext cx="1127700" cy="57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2-Toro</a:t>
            </a:r>
            <a:endParaRPr/>
          </a:p>
        </p:txBody>
      </p:sp>
      <p:sp>
        <p:nvSpPr>
          <p:cNvPr id="423" name="Google Shape;423;p57"/>
          <p:cNvSpPr txBox="1"/>
          <p:nvPr>
            <p:ph idx="1" type="body"/>
          </p:nvPr>
        </p:nvSpPr>
        <p:spPr>
          <a:xfrm>
            <a:off x="707950" y="765125"/>
            <a:ext cx="7997400" cy="194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A simple vista, podemos pensar que ambas figuras no son iguales ya que no se conservan las distancias (el recorrido por los arcos grises y rojos de la figura de la izquierda son distintos, mientras que esta distancia en la figura de la derecha no se tiene en cuenta), es decir, ambas figuras no tienen las misma geometría.</a:t>
            </a:r>
            <a:endParaRPr sz="1500"/>
          </a:p>
          <a:p>
            <a:pPr indent="0" lvl="0" marL="0" rtl="0" algn="l">
              <a:spcBef>
                <a:spcPts val="600"/>
              </a:spcBef>
              <a:spcAft>
                <a:spcPts val="0"/>
              </a:spcAft>
              <a:buNone/>
            </a:pPr>
            <a:r>
              <a:rPr lang="en" sz="1500"/>
              <a:t>Sin embargo, topológicamente podemos afirmar que son equivalentes ya que mediante deformaciones podemos obtener una a partir de la otra.</a:t>
            </a:r>
            <a:endParaRPr sz="1500"/>
          </a:p>
          <a:p>
            <a:pPr indent="0" lvl="0" marL="0" rtl="0" algn="l">
              <a:spcBef>
                <a:spcPts val="600"/>
              </a:spcBef>
              <a:spcAft>
                <a:spcPts val="0"/>
              </a:spcAft>
              <a:buNone/>
            </a:pPr>
            <a:r>
              <a:t/>
            </a:r>
            <a:endParaRPr sz="1200"/>
          </a:p>
        </p:txBody>
      </p:sp>
      <p:pic>
        <p:nvPicPr>
          <p:cNvPr id="424" name="Google Shape;424;p57"/>
          <p:cNvPicPr preferRelativeResize="0"/>
          <p:nvPr/>
        </p:nvPicPr>
        <p:blipFill>
          <a:blip r:embed="rId4">
            <a:alphaModFix/>
          </a:blip>
          <a:stretch>
            <a:fillRect/>
          </a:stretch>
        </p:blipFill>
        <p:spPr>
          <a:xfrm>
            <a:off x="813550" y="2864375"/>
            <a:ext cx="3187500" cy="1694325"/>
          </a:xfrm>
          <a:prstGeom prst="rect">
            <a:avLst/>
          </a:prstGeom>
          <a:noFill/>
          <a:ln>
            <a:noFill/>
          </a:ln>
        </p:spPr>
      </p:pic>
      <p:sp>
        <p:nvSpPr>
          <p:cNvPr id="425" name="Google Shape;425;p57"/>
          <p:cNvSpPr txBox="1"/>
          <p:nvPr>
            <p:ph type="title"/>
          </p:nvPr>
        </p:nvSpPr>
        <p:spPr>
          <a:xfrm>
            <a:off x="432152" y="44757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8</a:t>
            </a:r>
            <a:r>
              <a:rPr b="1" lang="en"/>
              <a:t>. Escenarios futuros</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58"/>
          <p:cNvPicPr preferRelativeResize="0"/>
          <p:nvPr/>
        </p:nvPicPr>
        <p:blipFill>
          <a:blip r:embed="rId3">
            <a:alphaModFix/>
          </a:blip>
          <a:stretch>
            <a:fillRect/>
          </a:stretch>
        </p:blipFill>
        <p:spPr>
          <a:xfrm>
            <a:off x="432150" y="1293550"/>
            <a:ext cx="4346650" cy="2556375"/>
          </a:xfrm>
          <a:prstGeom prst="rect">
            <a:avLst/>
          </a:prstGeom>
          <a:noFill/>
          <a:ln>
            <a:noFill/>
          </a:ln>
        </p:spPr>
      </p:pic>
      <p:sp>
        <p:nvSpPr>
          <p:cNvPr id="432" name="Google Shape;432;p58"/>
          <p:cNvSpPr txBox="1"/>
          <p:nvPr>
            <p:ph idx="1" type="body"/>
          </p:nvPr>
        </p:nvSpPr>
        <p:spPr>
          <a:xfrm>
            <a:off x="2041613" y="3800575"/>
            <a:ext cx="1127700" cy="57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2-Toro</a:t>
            </a:r>
            <a:endParaRPr/>
          </a:p>
        </p:txBody>
      </p:sp>
      <p:sp>
        <p:nvSpPr>
          <p:cNvPr id="433" name="Google Shape;433;p58"/>
          <p:cNvSpPr txBox="1"/>
          <p:nvPr>
            <p:ph type="title"/>
          </p:nvPr>
        </p:nvSpPr>
        <p:spPr>
          <a:xfrm>
            <a:off x="432152" y="447575"/>
            <a:ext cx="46905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8. Escenarios futuros</a:t>
            </a:r>
            <a:endParaRPr b="1"/>
          </a:p>
        </p:txBody>
      </p:sp>
      <p:sp>
        <p:nvSpPr>
          <p:cNvPr id="434" name="Google Shape;434;p58"/>
          <p:cNvSpPr txBox="1"/>
          <p:nvPr>
            <p:ph idx="1" type="body"/>
          </p:nvPr>
        </p:nvSpPr>
        <p:spPr>
          <a:xfrm>
            <a:off x="4962750" y="677675"/>
            <a:ext cx="4021500" cy="425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a:t>
            </a:r>
            <a:r>
              <a:rPr lang="en" sz="1600"/>
              <a:t>A diferencia del resto de superficies estudiadas, ésta presenta un mayor número de identificaciones.</a:t>
            </a:r>
            <a:endParaRPr sz="1600"/>
          </a:p>
          <a:p>
            <a:pPr indent="0" lvl="0" marL="0" rtl="0" algn="l">
              <a:spcBef>
                <a:spcPts val="600"/>
              </a:spcBef>
              <a:spcAft>
                <a:spcPts val="0"/>
              </a:spcAft>
              <a:buNone/>
            </a:pPr>
            <a:r>
              <a:rPr lang="en" sz="1600"/>
              <a:t>-En total 2 identificaciones del tablero del fondo y otras 4 de los 2 agujeros centrales.</a:t>
            </a:r>
            <a:endParaRPr sz="1600"/>
          </a:p>
          <a:p>
            <a:pPr indent="0" lvl="0" marL="0" rtl="0" algn="l">
              <a:spcBef>
                <a:spcPts val="600"/>
              </a:spcBef>
              <a:spcAft>
                <a:spcPts val="0"/>
              </a:spcAft>
              <a:buNone/>
            </a:pPr>
            <a:r>
              <a:rPr lang="en" sz="1600"/>
              <a:t>-Si lo adaptamos a nuestra propuesta tendríamos un entorno en el que 6 caracteres se mutarían.</a:t>
            </a:r>
            <a:endParaRPr sz="1600"/>
          </a:p>
          <a:p>
            <a:pPr indent="0" lvl="0" marL="0" rtl="0" algn="l">
              <a:spcBef>
                <a:spcPts val="600"/>
              </a:spcBef>
              <a:spcAft>
                <a:spcPts val="0"/>
              </a:spcAft>
              <a:buNone/>
            </a:pPr>
            <a:r>
              <a:rPr b="1" lang="en" sz="1600"/>
              <a:t>-Dilema</a:t>
            </a:r>
            <a:r>
              <a:rPr lang="en" sz="1600"/>
              <a:t>: ¿Un entorno con mayor número de mutaciones supondría unos mejores resultados?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9"/>
          <p:cNvSpPr txBox="1"/>
          <p:nvPr>
            <p:ph idx="4294967295" type="ctrTitle"/>
          </p:nvPr>
        </p:nvSpPr>
        <p:spPr>
          <a:xfrm>
            <a:off x="878657" y="1440025"/>
            <a:ext cx="7772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t>Gracias</a:t>
            </a:r>
            <a:endParaRPr b="1" sz="6000"/>
          </a:p>
        </p:txBody>
      </p:sp>
      <p:sp>
        <p:nvSpPr>
          <p:cNvPr id="440" name="Google Shape;440;p59"/>
          <p:cNvSpPr txBox="1"/>
          <p:nvPr>
            <p:ph idx="4294967295" type="subTitle"/>
          </p:nvPr>
        </p:nvSpPr>
        <p:spPr>
          <a:xfrm>
            <a:off x="878657" y="2249420"/>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t>por su atención</a:t>
            </a:r>
            <a:endParaRPr sz="3600"/>
          </a:p>
        </p:txBody>
      </p:sp>
      <p:sp>
        <p:nvSpPr>
          <p:cNvPr id="441" name="Google Shape;441;p59"/>
          <p:cNvSpPr txBox="1"/>
          <p:nvPr>
            <p:ph idx="4294967295" type="body"/>
          </p:nvPr>
        </p:nvSpPr>
        <p:spPr>
          <a:xfrm>
            <a:off x="909500" y="3160275"/>
            <a:ext cx="5431200" cy="144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p>
          <a:p>
            <a:pPr indent="0" lvl="0" marL="0" rtl="0" algn="l">
              <a:spcBef>
                <a:spcPts val="600"/>
              </a:spcBef>
              <a:spcAft>
                <a:spcPts val="0"/>
              </a:spcAft>
              <a:buNone/>
            </a:pPr>
            <a:r>
              <a:rPr lang="en" sz="1800" u="sng">
                <a:solidFill>
                  <a:schemeClr val="hlink"/>
                </a:solidFill>
                <a:hlinkClick r:id="rId3"/>
              </a:rPr>
              <a:t>www.github.es/thealberteitor</a:t>
            </a:r>
            <a:endParaRPr sz="1800"/>
          </a:p>
          <a:p>
            <a:pPr indent="0" lvl="0" marL="0" rtl="0" algn="l">
              <a:spcBef>
                <a:spcPts val="600"/>
              </a:spcBef>
              <a:spcAft>
                <a:spcPts val="0"/>
              </a:spcAft>
              <a:buNone/>
            </a:pPr>
            <a:r>
              <a:rPr lang="en" sz="1800"/>
              <a:t>Email: albduranlopez@gmail.com</a:t>
            </a:r>
            <a:endParaRPr sz="1800"/>
          </a:p>
        </p:txBody>
      </p:sp>
      <p:sp>
        <p:nvSpPr>
          <p:cNvPr id="442" name="Google Shape;442;p5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ctrTitle"/>
          </p:nvPr>
        </p:nvSpPr>
        <p:spPr>
          <a:xfrm>
            <a:off x="921200" y="128497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FC5E8"/>
                </a:solidFill>
              </a:rPr>
              <a:t>2</a:t>
            </a:r>
            <a:endParaRPr sz="6000">
              <a:solidFill>
                <a:srgbClr val="9FC5E8"/>
              </a:solidFill>
            </a:endParaRPr>
          </a:p>
          <a:p>
            <a:pPr indent="457200" lvl="0" marL="1371600" rtl="0" algn="l">
              <a:spcBef>
                <a:spcPts val="0"/>
              </a:spcBef>
              <a:spcAft>
                <a:spcPts val="0"/>
              </a:spcAft>
              <a:buNone/>
            </a:pPr>
            <a:r>
              <a:t/>
            </a:r>
            <a:endParaRPr/>
          </a:p>
        </p:txBody>
      </p:sp>
      <p:sp>
        <p:nvSpPr>
          <p:cNvPr id="95" name="Google Shape;95;p1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ctrTitle"/>
          </p:nvPr>
        </p:nvSpPr>
        <p:spPr>
          <a:xfrm>
            <a:off x="851600" y="784828"/>
            <a:ext cx="7205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0">
              <a:solidFill>
                <a:srgbClr val="9FC5E8"/>
              </a:solidFill>
            </a:endParaRPr>
          </a:p>
          <a:p>
            <a:pPr indent="457200" lvl="0" marL="1371600" rtl="0" algn="l">
              <a:spcBef>
                <a:spcPts val="0"/>
              </a:spcBef>
              <a:spcAft>
                <a:spcPts val="0"/>
              </a:spcAft>
              <a:buNone/>
            </a:pPr>
            <a:r>
              <a:rPr lang="en"/>
              <a:t>Metaheurística original propuesta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idx="1" type="body"/>
          </p:nvPr>
        </p:nvSpPr>
        <p:spPr>
          <a:xfrm>
            <a:off x="909450" y="476950"/>
            <a:ext cx="76137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Históricamente, los juegos clásicos como el buscaminas, tetris o el pac-man se han jugado en un recinto cerrado, o mejor dicho, en un plano finito.</a:t>
            </a:r>
            <a:endParaRPr/>
          </a:p>
        </p:txBody>
      </p:sp>
      <p:sp>
        <p:nvSpPr>
          <p:cNvPr id="102" name="Google Shape;102;p1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ph idx="1" type="body"/>
          </p:nvPr>
        </p:nvSpPr>
        <p:spPr>
          <a:xfrm>
            <a:off x="909450" y="1730100"/>
            <a:ext cx="4171500" cy="277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Sin embargo, podemos pensar en diferentes representaciones para modificar la jugabilidad de estos juegos. Así, se presentarán y se estudiarán algunas superficies para ver el tablero y ver el comportamiento</a:t>
            </a:r>
            <a:endParaRPr/>
          </a:p>
        </p:txBody>
      </p:sp>
      <p:pic>
        <p:nvPicPr>
          <p:cNvPr id="104" name="Google Shape;104;p16"/>
          <p:cNvPicPr preferRelativeResize="0"/>
          <p:nvPr/>
        </p:nvPicPr>
        <p:blipFill>
          <a:blip r:embed="rId3">
            <a:alphaModFix/>
          </a:blip>
          <a:stretch>
            <a:fillRect/>
          </a:stretch>
        </p:blipFill>
        <p:spPr>
          <a:xfrm>
            <a:off x="5647050" y="2025800"/>
            <a:ext cx="2317525" cy="231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idx="1" type="body"/>
          </p:nvPr>
        </p:nvSpPr>
        <p:spPr>
          <a:xfrm>
            <a:off x="909450" y="226425"/>
            <a:ext cx="76137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Otro de los juegos que todos conocemos y en el que me he basado para la propuesta es el juego de la serpiente (snake).</a:t>
            </a:r>
            <a:endParaRPr/>
          </a:p>
        </p:txBody>
      </p:sp>
      <p:sp>
        <p:nvSpPr>
          <p:cNvPr id="110" name="Google Shape;110;p1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7"/>
          <p:cNvSpPr txBox="1"/>
          <p:nvPr>
            <p:ph idx="1" type="body"/>
          </p:nvPr>
        </p:nvSpPr>
        <p:spPr>
          <a:xfrm>
            <a:off x="909450" y="1329300"/>
            <a:ext cx="76137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Existen implementaciones tanto en planos finitos como en toros (esta última se ha programado de cara a este proyecto. Además, luego se hablará sobre una versión para un 2-toro)</a:t>
            </a:r>
            <a:endParaRPr/>
          </a:p>
        </p:txBody>
      </p:sp>
      <p:pic>
        <p:nvPicPr>
          <p:cNvPr id="112" name="Google Shape;112;p17"/>
          <p:cNvPicPr preferRelativeResize="0"/>
          <p:nvPr/>
        </p:nvPicPr>
        <p:blipFill>
          <a:blip r:embed="rId3">
            <a:alphaModFix/>
          </a:blip>
          <a:stretch>
            <a:fillRect/>
          </a:stretch>
        </p:blipFill>
        <p:spPr>
          <a:xfrm>
            <a:off x="2346625" y="2734200"/>
            <a:ext cx="1617000" cy="1436150"/>
          </a:xfrm>
          <a:prstGeom prst="rect">
            <a:avLst/>
          </a:prstGeom>
          <a:noFill/>
          <a:ln>
            <a:noFill/>
          </a:ln>
        </p:spPr>
      </p:pic>
      <p:pic>
        <p:nvPicPr>
          <p:cNvPr id="113" name="Google Shape;113;p17"/>
          <p:cNvPicPr preferRelativeResize="0"/>
          <p:nvPr/>
        </p:nvPicPr>
        <p:blipFill>
          <a:blip r:embed="rId4">
            <a:alphaModFix/>
          </a:blip>
          <a:stretch>
            <a:fillRect/>
          </a:stretch>
        </p:blipFill>
        <p:spPr>
          <a:xfrm>
            <a:off x="4633250" y="2708238"/>
            <a:ext cx="2514343" cy="1488075"/>
          </a:xfrm>
          <a:prstGeom prst="rect">
            <a:avLst/>
          </a:prstGeom>
          <a:noFill/>
          <a:ln>
            <a:noFill/>
          </a:ln>
        </p:spPr>
      </p:pic>
      <p:sp>
        <p:nvSpPr>
          <p:cNvPr id="114" name="Google Shape;114;p17"/>
          <p:cNvSpPr txBox="1"/>
          <p:nvPr>
            <p:ph idx="1" type="body"/>
          </p:nvPr>
        </p:nvSpPr>
        <p:spPr>
          <a:xfrm>
            <a:off x="2173150" y="4196300"/>
            <a:ext cx="76137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Plano finito			 Toro llano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909450" y="226425"/>
            <a:ext cx="40698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Como vemos, podemos establecer una identificación en los bordes del tablero. El lado de arriba está identificado con el de abajo. </a:t>
            </a:r>
            <a:r>
              <a:rPr lang="en"/>
              <a:t>Asimismo</a:t>
            </a:r>
            <a:r>
              <a:rPr lang="en"/>
              <a:t>, el de la derecha está identificado con el de la izquierda</a:t>
            </a:r>
            <a:endParaRPr/>
          </a:p>
        </p:txBody>
      </p:sp>
      <p:sp>
        <p:nvSpPr>
          <p:cNvPr id="120" name="Google Shape;120;p1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18"/>
          <p:cNvPicPr preferRelativeResize="0"/>
          <p:nvPr/>
        </p:nvPicPr>
        <p:blipFill>
          <a:blip r:embed="rId3">
            <a:alphaModFix/>
          </a:blip>
          <a:stretch>
            <a:fillRect/>
          </a:stretch>
        </p:blipFill>
        <p:spPr>
          <a:xfrm>
            <a:off x="5729275" y="578813"/>
            <a:ext cx="2514343" cy="1488075"/>
          </a:xfrm>
          <a:prstGeom prst="rect">
            <a:avLst/>
          </a:prstGeom>
          <a:noFill/>
          <a:ln>
            <a:noFill/>
          </a:ln>
        </p:spPr>
      </p:pic>
      <p:sp>
        <p:nvSpPr>
          <p:cNvPr id="122" name="Google Shape;122;p18"/>
          <p:cNvSpPr txBox="1"/>
          <p:nvPr>
            <p:ph idx="1" type="body"/>
          </p:nvPr>
        </p:nvSpPr>
        <p:spPr>
          <a:xfrm>
            <a:off x="2361500" y="2681650"/>
            <a:ext cx="76137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¿Por qué se le denomina toro?</a:t>
            </a:r>
            <a:endParaRPr/>
          </a:p>
        </p:txBody>
      </p:sp>
      <p:pic>
        <p:nvPicPr>
          <p:cNvPr id="123" name="Google Shape;123;p18"/>
          <p:cNvPicPr preferRelativeResize="0"/>
          <p:nvPr/>
        </p:nvPicPr>
        <p:blipFill>
          <a:blip r:embed="rId4">
            <a:alphaModFix/>
          </a:blip>
          <a:stretch>
            <a:fillRect/>
          </a:stretch>
        </p:blipFill>
        <p:spPr>
          <a:xfrm>
            <a:off x="2271925" y="3273095"/>
            <a:ext cx="4461049" cy="1368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1127725" y="847450"/>
            <a:ext cx="7047300" cy="14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Como era de esperar, esta superficie toroidal no es única, de hecho, existe hasta una clasificación de superficies.</a:t>
            </a:r>
            <a:endParaRPr/>
          </a:p>
        </p:txBody>
      </p:sp>
      <p:sp>
        <p:nvSpPr>
          <p:cNvPr id="129" name="Google Shape;129;p1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txBox="1"/>
          <p:nvPr>
            <p:ph idx="1" type="body"/>
          </p:nvPr>
        </p:nvSpPr>
        <p:spPr>
          <a:xfrm>
            <a:off x="1264700" y="2125500"/>
            <a:ext cx="7047300" cy="1837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AutoNum type="arabicPeriod"/>
            </a:pPr>
            <a:r>
              <a:rPr lang="en"/>
              <a:t>Una superficie es no </a:t>
            </a:r>
            <a:r>
              <a:rPr b="1" lang="en"/>
              <a:t>orientable</a:t>
            </a:r>
            <a:r>
              <a:rPr lang="en"/>
              <a:t> si existe al menos una curva cerrada simple contenida que es homeomorfa a una Banda de Möbius.</a:t>
            </a:r>
            <a:endParaRPr/>
          </a:p>
          <a:p>
            <a:pPr indent="-342900" lvl="0" marL="457200" rtl="0" algn="l">
              <a:spcBef>
                <a:spcPts val="0"/>
              </a:spcBef>
              <a:spcAft>
                <a:spcPts val="0"/>
              </a:spcAft>
              <a:buSzPts val="1800"/>
              <a:buAutoNum type="arabicPeriod"/>
            </a:pPr>
            <a:r>
              <a:rPr lang="en"/>
              <a:t>En caso contrario, hablaremos de superficie </a:t>
            </a:r>
            <a:r>
              <a:rPr b="1" lang="en"/>
              <a:t>orientable</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